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2"/>
  </p:notesMasterIdLst>
  <p:sldIdLst>
    <p:sldId id="256" r:id="rId2"/>
    <p:sldId id="384" r:id="rId3"/>
    <p:sldId id="297" r:id="rId4"/>
    <p:sldId id="269" r:id="rId5"/>
    <p:sldId id="261" r:id="rId6"/>
    <p:sldId id="263" r:id="rId7"/>
    <p:sldId id="270" r:id="rId8"/>
    <p:sldId id="300" r:id="rId9"/>
    <p:sldId id="276" r:id="rId10"/>
    <p:sldId id="258" r:id="rId11"/>
    <p:sldId id="307" r:id="rId12"/>
    <p:sldId id="306" r:id="rId13"/>
    <p:sldId id="316" r:id="rId14"/>
    <p:sldId id="301" r:id="rId15"/>
    <p:sldId id="278" r:id="rId16"/>
    <p:sldId id="311" r:id="rId17"/>
    <p:sldId id="385" r:id="rId18"/>
    <p:sldId id="312" r:id="rId19"/>
    <p:sldId id="309" r:id="rId20"/>
    <p:sldId id="315" r:id="rId21"/>
    <p:sldId id="274" r:id="rId22"/>
    <p:sldId id="314" r:id="rId23"/>
    <p:sldId id="313" r:id="rId24"/>
    <p:sldId id="612" r:id="rId25"/>
    <p:sldId id="302" r:id="rId26"/>
    <p:sldId id="320" r:id="rId27"/>
    <p:sldId id="386" r:id="rId28"/>
    <p:sldId id="303" r:id="rId29"/>
    <p:sldId id="283" r:id="rId30"/>
    <p:sldId id="388" r:id="rId31"/>
    <p:sldId id="389" r:id="rId32"/>
    <p:sldId id="614" r:id="rId33"/>
    <p:sldId id="325" r:id="rId34"/>
    <p:sldId id="321" r:id="rId35"/>
    <p:sldId id="613" r:id="rId36"/>
    <p:sldId id="304" r:id="rId37"/>
    <p:sldId id="611" r:id="rId38"/>
    <p:sldId id="305" r:id="rId39"/>
    <p:sldId id="282" r:id="rId40"/>
    <p:sldId id="268" r:id="rId41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43"/>
      <p:bold r:id="rId44"/>
      <p:italic r:id="rId45"/>
      <p:boldItalic r:id="rId46"/>
    </p:embeddedFont>
    <p:embeddedFont>
      <p:font typeface="Share Tech" panose="020B0604020202020204" charset="0"/>
      <p:regular r:id="rId47"/>
    </p:embeddedFont>
    <p:embeddedFont>
      <p:font typeface="Share Tech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73"/>
    <a:srgbClr val="F64975"/>
    <a:srgbClr val="E898AC"/>
    <a:srgbClr val="FFD6E1"/>
    <a:srgbClr val="ED6109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7BDB9B-60EB-46CC-88E9-54042F08426B}" v="27" dt="2024-06-13T11:33:13.329"/>
    <p1510:client id="{394E71D1-0D3A-419A-99CB-002BCC4A1E30}" v="141" dt="2024-06-14T07:58:49.985"/>
    <p1510:client id="{5A385DE9-5AC2-4B4B-AD0F-BD7618B2DB33}" v="360" dt="2024-06-13T20:32:35.817"/>
    <p1510:client id="{73D81B64-E807-A323-69C6-80A4A137FD75}" v="347" dt="2024-06-13T22:24:16.283"/>
    <p1510:client id="{EACAC855-8464-FF07-4398-931FA4CAF73D}" v="39" dt="2024-06-13T13:15:13.092"/>
  </p1510:revLst>
</p1510:revInfo>
</file>

<file path=ppt/tableStyles.xml><?xml version="1.0" encoding="utf-8"?>
<a:tblStyleLst xmlns:a="http://schemas.openxmlformats.org/drawingml/2006/main" def="{DB7DC778-2375-4F4F-AECC-66248248476F}">
  <a:tblStyle styleId="{DB7DC778-2375-4F4F-AECC-662482484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7_D30D212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7_D30D2124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solidFill>
                  <a:srgbClr val="FFC000"/>
                </a:solidFill>
              </a:rPr>
              <a:t>Impact of the Weather conditions on Traffic Severity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1-49E7-BD11-7DB370DF6B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Rain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71-49E7-BD11-7DB370DF6B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Snow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71-49E7-BD11-7DB370DF6B3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Thunder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371-49E7-BD11-7DB370DF6B3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IceFormation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71-49E7-BD11-7DB370DF6B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01435488"/>
        <c:axId val="1201435008"/>
      </c:barChart>
      <c:catAx>
        <c:axId val="120143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01435008"/>
        <c:crosses val="autoZero"/>
        <c:auto val="1"/>
        <c:lblAlgn val="ctr"/>
        <c:lblOffset val="100"/>
        <c:noMultiLvlLbl val="0"/>
      </c:catAx>
      <c:valAx>
        <c:axId val="12014350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01435488"/>
        <c:crosses val="autoZero"/>
        <c:crossBetween val="between"/>
        <c:minorUnit val="0.5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solidFill>
                  <a:srgbClr val="FFC000"/>
                </a:solidFill>
              </a:rPr>
              <a:t>Impact of the Weather conditions on Traffic Severity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1-49E7-BD11-7DB370DF6B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Rain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71-49E7-BD11-7DB370DF6B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Snow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71-49E7-BD11-7DB370DF6B3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Thunder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371-49E7-BD11-7DB370DF6B3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IceFormation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71-49E7-BD11-7DB370DF6B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01435488"/>
        <c:axId val="1201435008"/>
      </c:barChart>
      <c:catAx>
        <c:axId val="120143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01435008"/>
        <c:crosses val="autoZero"/>
        <c:auto val="1"/>
        <c:lblAlgn val="ctr"/>
        <c:lblOffset val="100"/>
        <c:noMultiLvlLbl val="0"/>
      </c:catAx>
      <c:valAx>
        <c:axId val="1201435008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01435488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38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360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7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914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361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209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51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789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63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268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29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1" cy="536971"/>
          </a:xfrm>
        </p:spPr>
        <p:txBody>
          <a:bodyPr>
            <a:normAutofit/>
          </a:bodyPr>
          <a:lstStyle>
            <a:lvl1pPr algn="l">
              <a:defRPr sz="2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936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1" cy="536971"/>
          </a:xfrm>
        </p:spPr>
        <p:txBody>
          <a:bodyPr>
            <a:normAutofit/>
          </a:bodyPr>
          <a:lstStyle>
            <a:lvl1pPr algn="l">
              <a:defRPr sz="2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6781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1" cy="536971"/>
          </a:xfrm>
        </p:spPr>
        <p:txBody>
          <a:bodyPr>
            <a:normAutofit/>
          </a:bodyPr>
          <a:lstStyle>
            <a:lvl1pPr algn="l">
              <a:defRPr sz="2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187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-8-whit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6000" y="180018"/>
            <a:ext cx="8532000" cy="329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07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7" r:id="rId12"/>
    <p:sldLayoutId id="2147483668" r:id="rId13"/>
    <p:sldLayoutId id="2147483671" r:id="rId14"/>
    <p:sldLayoutId id="2147483672" r:id="rId15"/>
    <p:sldLayoutId id="2147483673" r:id="rId16"/>
    <p:sldLayoutId id="214748367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by Daniela, Andrew, Eren, Almario, Kaloyan and Gijs.</a:t>
            </a:r>
            <a:endParaRPr/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 Purpurea</a:t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4912239" y="3290973"/>
            <a:ext cx="1805144" cy="440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TomTom dataset</a:t>
            </a: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2874616" y="3144852"/>
            <a:ext cx="17537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dataset</a:t>
            </a: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564067" y="3293784"/>
            <a:ext cx="159637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/>
              <a:t>Traffic incidents</a:t>
            </a:r>
            <a:br>
              <a:rPr lang="nl-NL" sz="1800"/>
            </a:br>
            <a:r>
              <a:rPr lang="nl-NL" sz="1800"/>
              <a:t> dataset</a:t>
            </a:r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062482" y="2539451"/>
            <a:ext cx="1427797" cy="431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01</a:t>
            </a:r>
            <a:endParaRPr lang="nl-NL" sz="4000"/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135077" y="2466357"/>
            <a:ext cx="95686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02</a:t>
            </a:r>
            <a:endParaRPr lang="nl-NL" sz="4000"/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81592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datasets did we explore?</a:t>
            </a:r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5215445" y="2571750"/>
            <a:ext cx="73331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03</a:t>
            </a:r>
            <a:endParaRPr lang="nl-NL" sz="4000"/>
          </a:p>
        </p:txBody>
      </p:sp>
      <p:cxnSp>
        <p:nvCxnSpPr>
          <p:cNvPr id="485" name="Google Shape;485;p27"/>
          <p:cNvCxnSpPr>
            <a:cxnSpLocks/>
            <a:stCxn id="482" idx="1"/>
            <a:endCxn id="477" idx="1"/>
          </p:cNvCxnSpPr>
          <p:nvPr/>
        </p:nvCxnSpPr>
        <p:spPr>
          <a:xfrm rot="10800000" flipH="1" flipV="1">
            <a:off x="1058186" y="1927344"/>
            <a:ext cx="4296" cy="827914"/>
          </a:xfrm>
          <a:prstGeom prst="bentConnector3">
            <a:avLst>
              <a:gd name="adj1" fmla="val -53212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  <a:endCxn id="479" idx="1"/>
          </p:cNvCxnSpPr>
          <p:nvPr/>
        </p:nvCxnSpPr>
        <p:spPr>
          <a:xfrm rot="10800000" flipV="1">
            <a:off x="3135077" y="1927343"/>
            <a:ext cx="172" cy="827913"/>
          </a:xfrm>
          <a:prstGeom prst="bentConnector3">
            <a:avLst>
              <a:gd name="adj1" fmla="val 13300697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cxnSpLocks/>
            <a:stCxn id="484" idx="1"/>
            <a:endCxn id="481" idx="1"/>
          </p:cNvCxnSpPr>
          <p:nvPr/>
        </p:nvCxnSpPr>
        <p:spPr>
          <a:xfrm rot="10800000" flipH="1" flipV="1">
            <a:off x="5212311" y="1927344"/>
            <a:ext cx="3133" cy="933306"/>
          </a:xfrm>
          <a:prstGeom prst="bentConnector3">
            <a:avLst>
              <a:gd name="adj1" fmla="val -729652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F2C5F-5C47-6F2C-DAF4-378C7D955632}"/>
              </a:ext>
            </a:extLst>
          </p:cNvPr>
          <p:cNvGrpSpPr/>
          <p:nvPr/>
        </p:nvGrpSpPr>
        <p:grpSpPr>
          <a:xfrm>
            <a:off x="1058186" y="1621344"/>
            <a:ext cx="612000" cy="612000"/>
            <a:chOff x="1223300" y="1562750"/>
            <a:chExt cx="824100" cy="824100"/>
          </a:xfrm>
        </p:grpSpPr>
        <p:sp>
          <p:nvSpPr>
            <p:cNvPr id="482" name="Google Shape;482;p27"/>
            <p:cNvSpPr/>
            <p:nvPr/>
          </p:nvSpPr>
          <p:spPr>
            <a:xfrm>
              <a:off x="1223300" y="1562750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1346749" y="1669267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0F63F9-E4EE-7285-ECE8-F3F7DFF4A0EB}"/>
              </a:ext>
            </a:extLst>
          </p:cNvPr>
          <p:cNvGrpSpPr/>
          <p:nvPr/>
        </p:nvGrpSpPr>
        <p:grpSpPr>
          <a:xfrm>
            <a:off x="3135249" y="1621344"/>
            <a:ext cx="612000" cy="612000"/>
            <a:chOff x="2586438" y="1474497"/>
            <a:chExt cx="824100" cy="824100"/>
          </a:xfrm>
        </p:grpSpPr>
        <p:sp>
          <p:nvSpPr>
            <p:cNvPr id="483" name="Google Shape;483;p27"/>
            <p:cNvSpPr/>
            <p:nvPr/>
          </p:nvSpPr>
          <p:spPr>
            <a:xfrm>
              <a:off x="2586438" y="1474497"/>
              <a:ext cx="824100" cy="82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27"/>
            <p:cNvGrpSpPr/>
            <p:nvPr/>
          </p:nvGrpSpPr>
          <p:grpSpPr>
            <a:xfrm>
              <a:off x="2703928" y="1591448"/>
              <a:ext cx="577210" cy="580283"/>
              <a:chOff x="3095745" y="3805393"/>
              <a:chExt cx="352840" cy="354718"/>
            </a:xfrm>
          </p:grpSpPr>
          <p:sp>
            <p:nvSpPr>
              <p:cNvPr id="492" name="Google Shape;492;p27"/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4E32BD-D29F-3072-4833-D20A022A3070}"/>
              </a:ext>
            </a:extLst>
          </p:cNvPr>
          <p:cNvGrpSpPr/>
          <p:nvPr/>
        </p:nvGrpSpPr>
        <p:grpSpPr>
          <a:xfrm>
            <a:off x="5212312" y="1621344"/>
            <a:ext cx="612000" cy="612000"/>
            <a:chOff x="6665704" y="1562750"/>
            <a:chExt cx="824100" cy="824100"/>
          </a:xfrm>
        </p:grpSpPr>
        <p:sp>
          <p:nvSpPr>
            <p:cNvPr id="484" name="Google Shape;484;p27"/>
            <p:cNvSpPr/>
            <p:nvPr/>
          </p:nvSpPr>
          <p:spPr>
            <a:xfrm>
              <a:off x="6665704" y="1562750"/>
              <a:ext cx="824100" cy="82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" name="Google Shape;498;p27"/>
            <p:cNvGrpSpPr/>
            <p:nvPr/>
          </p:nvGrpSpPr>
          <p:grpSpPr>
            <a:xfrm>
              <a:off x="6789168" y="1684647"/>
              <a:ext cx="583817" cy="580314"/>
              <a:chOff x="3541011" y="3367320"/>
              <a:chExt cx="348257" cy="346188"/>
            </a:xfrm>
          </p:grpSpPr>
          <p:sp>
            <p:nvSpPr>
              <p:cNvPr id="499" name="Google Shape;499;p27"/>
              <p:cNvSpPr/>
              <p:nvPr/>
            </p:nvSpPr>
            <p:spPr>
              <a:xfrm>
                <a:off x="3541011" y="3367320"/>
                <a:ext cx="347906" cy="346188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877" extrusionOk="0">
                    <a:moveTo>
                      <a:pt x="4203" y="6323"/>
                    </a:moveTo>
                    <a:cubicBezTo>
                      <a:pt x="4322" y="6454"/>
                      <a:pt x="4465" y="6609"/>
                      <a:pt x="4620" y="6740"/>
                    </a:cubicBezTo>
                    <a:lnTo>
                      <a:pt x="4024" y="7335"/>
                    </a:lnTo>
                    <a:lnTo>
                      <a:pt x="3977" y="7287"/>
                    </a:lnTo>
                    <a:lnTo>
                      <a:pt x="3632" y="6942"/>
                    </a:lnTo>
                    <a:lnTo>
                      <a:pt x="3584" y="6906"/>
                    </a:lnTo>
                    <a:lnTo>
                      <a:pt x="4203" y="6323"/>
                    </a:lnTo>
                    <a:close/>
                    <a:moveTo>
                      <a:pt x="3239" y="7123"/>
                    </a:moveTo>
                    <a:cubicBezTo>
                      <a:pt x="3307" y="7123"/>
                      <a:pt x="3376" y="7150"/>
                      <a:pt x="3429" y="7204"/>
                    </a:cubicBezTo>
                    <a:lnTo>
                      <a:pt x="3763" y="7537"/>
                    </a:lnTo>
                    <a:cubicBezTo>
                      <a:pt x="3858" y="7632"/>
                      <a:pt x="3858" y="7799"/>
                      <a:pt x="3751" y="7894"/>
                    </a:cubicBezTo>
                    <a:lnTo>
                      <a:pt x="3560" y="8097"/>
                    </a:lnTo>
                    <a:lnTo>
                      <a:pt x="2858" y="7394"/>
                    </a:lnTo>
                    <a:lnTo>
                      <a:pt x="3048" y="7204"/>
                    </a:lnTo>
                    <a:cubicBezTo>
                      <a:pt x="3102" y="7150"/>
                      <a:pt x="3170" y="7123"/>
                      <a:pt x="3239" y="7123"/>
                    </a:cubicBezTo>
                    <a:close/>
                    <a:moveTo>
                      <a:pt x="2631" y="7597"/>
                    </a:moveTo>
                    <a:lnTo>
                      <a:pt x="3334" y="8299"/>
                    </a:lnTo>
                    <a:lnTo>
                      <a:pt x="1167" y="10478"/>
                    </a:lnTo>
                    <a:cubicBezTo>
                      <a:pt x="1113" y="10526"/>
                      <a:pt x="1045" y="10550"/>
                      <a:pt x="976" y="10550"/>
                    </a:cubicBezTo>
                    <a:cubicBezTo>
                      <a:pt x="908" y="10550"/>
                      <a:pt x="840" y="10526"/>
                      <a:pt x="786" y="10478"/>
                    </a:cubicBezTo>
                    <a:lnTo>
                      <a:pt x="453" y="10133"/>
                    </a:lnTo>
                    <a:cubicBezTo>
                      <a:pt x="357" y="10038"/>
                      <a:pt x="357" y="9883"/>
                      <a:pt x="465" y="9776"/>
                    </a:cubicBezTo>
                    <a:lnTo>
                      <a:pt x="2631" y="7597"/>
                    </a:lnTo>
                    <a:close/>
                    <a:moveTo>
                      <a:pt x="7120" y="1"/>
                    </a:moveTo>
                    <a:cubicBezTo>
                      <a:pt x="3989" y="1"/>
                      <a:pt x="2191" y="3537"/>
                      <a:pt x="4001" y="6073"/>
                    </a:cubicBezTo>
                    <a:lnTo>
                      <a:pt x="3274" y="6799"/>
                    </a:lnTo>
                    <a:cubicBezTo>
                      <a:pt x="3249" y="6796"/>
                      <a:pt x="3223" y="6794"/>
                      <a:pt x="3198" y="6794"/>
                    </a:cubicBezTo>
                    <a:cubicBezTo>
                      <a:pt x="3049" y="6794"/>
                      <a:pt x="2912" y="6854"/>
                      <a:pt x="2810" y="6966"/>
                    </a:cubicBezTo>
                    <a:lnTo>
                      <a:pt x="226" y="9549"/>
                    </a:lnTo>
                    <a:cubicBezTo>
                      <a:pt x="0" y="9776"/>
                      <a:pt x="0" y="10145"/>
                      <a:pt x="226" y="10371"/>
                    </a:cubicBezTo>
                    <a:lnTo>
                      <a:pt x="572" y="10716"/>
                    </a:lnTo>
                    <a:cubicBezTo>
                      <a:pt x="679" y="10823"/>
                      <a:pt x="828" y="10877"/>
                      <a:pt x="976" y="10877"/>
                    </a:cubicBezTo>
                    <a:cubicBezTo>
                      <a:pt x="1125" y="10877"/>
                      <a:pt x="1274" y="10823"/>
                      <a:pt x="1381" y="10716"/>
                    </a:cubicBezTo>
                    <a:lnTo>
                      <a:pt x="3655" y="8430"/>
                    </a:lnTo>
                    <a:lnTo>
                      <a:pt x="3977" y="8121"/>
                    </a:lnTo>
                    <a:cubicBezTo>
                      <a:pt x="4096" y="8002"/>
                      <a:pt x="4155" y="7835"/>
                      <a:pt x="4144" y="7656"/>
                    </a:cubicBezTo>
                    <a:lnTo>
                      <a:pt x="4870" y="6930"/>
                    </a:lnTo>
                    <a:cubicBezTo>
                      <a:pt x="5406" y="7323"/>
                      <a:pt x="6037" y="7573"/>
                      <a:pt x="6715" y="7632"/>
                    </a:cubicBezTo>
                    <a:lnTo>
                      <a:pt x="6727" y="7632"/>
                    </a:lnTo>
                    <a:cubicBezTo>
                      <a:pt x="6799" y="7632"/>
                      <a:pt x="6882" y="7573"/>
                      <a:pt x="6894" y="7478"/>
                    </a:cubicBezTo>
                    <a:cubicBezTo>
                      <a:pt x="6906" y="7394"/>
                      <a:pt x="6834" y="7323"/>
                      <a:pt x="6739" y="7299"/>
                    </a:cubicBezTo>
                    <a:cubicBezTo>
                      <a:pt x="6037" y="7228"/>
                      <a:pt x="5406" y="6966"/>
                      <a:pt x="4882" y="6549"/>
                    </a:cubicBezTo>
                    <a:cubicBezTo>
                      <a:pt x="2298" y="4465"/>
                      <a:pt x="3822" y="310"/>
                      <a:pt x="7096" y="310"/>
                    </a:cubicBezTo>
                    <a:cubicBezTo>
                      <a:pt x="8942" y="310"/>
                      <a:pt x="10418" y="1703"/>
                      <a:pt x="10597" y="3465"/>
                    </a:cubicBezTo>
                    <a:cubicBezTo>
                      <a:pt x="10609" y="3549"/>
                      <a:pt x="10692" y="3608"/>
                      <a:pt x="10775" y="3608"/>
                    </a:cubicBezTo>
                    <a:cubicBezTo>
                      <a:pt x="10871" y="3596"/>
                      <a:pt x="10930" y="3525"/>
                      <a:pt x="10930" y="3430"/>
                    </a:cubicBezTo>
                    <a:cubicBezTo>
                      <a:pt x="10728" y="1525"/>
                      <a:pt x="9120" y="1"/>
                      <a:pt x="7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3658105" y="3389599"/>
                <a:ext cx="208820" cy="199431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266" extrusionOk="0">
                    <a:moveTo>
                      <a:pt x="3441" y="336"/>
                    </a:moveTo>
                    <a:cubicBezTo>
                      <a:pt x="4989" y="336"/>
                      <a:pt x="6251" y="1587"/>
                      <a:pt x="6251" y="3146"/>
                    </a:cubicBezTo>
                    <a:cubicBezTo>
                      <a:pt x="6251" y="4694"/>
                      <a:pt x="4989" y="5944"/>
                      <a:pt x="3441" y="5944"/>
                    </a:cubicBezTo>
                    <a:cubicBezTo>
                      <a:pt x="2727" y="5944"/>
                      <a:pt x="1989" y="5682"/>
                      <a:pt x="1441" y="5135"/>
                    </a:cubicBezTo>
                    <a:cubicBezTo>
                      <a:pt x="345" y="4027"/>
                      <a:pt x="345" y="2241"/>
                      <a:pt x="1441" y="1158"/>
                    </a:cubicBezTo>
                    <a:cubicBezTo>
                      <a:pt x="1989" y="598"/>
                      <a:pt x="2703" y="336"/>
                      <a:pt x="3441" y="336"/>
                    </a:cubicBezTo>
                    <a:close/>
                    <a:moveTo>
                      <a:pt x="3428" y="0"/>
                    </a:moveTo>
                    <a:cubicBezTo>
                      <a:pt x="2628" y="0"/>
                      <a:pt x="1828" y="307"/>
                      <a:pt x="1215" y="920"/>
                    </a:cubicBezTo>
                    <a:cubicBezTo>
                      <a:pt x="0" y="2134"/>
                      <a:pt x="0" y="4123"/>
                      <a:pt x="1215" y="5337"/>
                    </a:cubicBezTo>
                    <a:cubicBezTo>
                      <a:pt x="1822" y="5944"/>
                      <a:pt x="2631" y="6266"/>
                      <a:pt x="3429" y="6266"/>
                    </a:cubicBezTo>
                    <a:cubicBezTo>
                      <a:pt x="5144" y="6266"/>
                      <a:pt x="6561" y="4873"/>
                      <a:pt x="6561" y="3134"/>
                    </a:cubicBezTo>
                    <a:cubicBezTo>
                      <a:pt x="6561" y="2301"/>
                      <a:pt x="6227" y="1515"/>
                      <a:pt x="5632" y="920"/>
                    </a:cubicBezTo>
                    <a:cubicBezTo>
                      <a:pt x="5025" y="307"/>
                      <a:pt x="4227" y="0"/>
                      <a:pt x="34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3720614" y="3426805"/>
                <a:ext cx="95164" cy="1160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645" extrusionOk="0">
                    <a:moveTo>
                      <a:pt x="1477" y="334"/>
                    </a:moveTo>
                    <a:cubicBezTo>
                      <a:pt x="1834" y="334"/>
                      <a:pt x="2132" y="632"/>
                      <a:pt x="2132" y="989"/>
                    </a:cubicBezTo>
                    <a:cubicBezTo>
                      <a:pt x="2132" y="1334"/>
                      <a:pt x="1834" y="1632"/>
                      <a:pt x="1477" y="1632"/>
                    </a:cubicBezTo>
                    <a:cubicBezTo>
                      <a:pt x="1120" y="1632"/>
                      <a:pt x="822" y="1334"/>
                      <a:pt x="822" y="989"/>
                    </a:cubicBezTo>
                    <a:cubicBezTo>
                      <a:pt x="822" y="608"/>
                      <a:pt x="1120" y="334"/>
                      <a:pt x="1477" y="334"/>
                    </a:cubicBezTo>
                    <a:close/>
                    <a:moveTo>
                      <a:pt x="1906" y="1953"/>
                    </a:moveTo>
                    <a:cubicBezTo>
                      <a:pt x="2287" y="1953"/>
                      <a:pt x="2620" y="2263"/>
                      <a:pt x="2620" y="2668"/>
                    </a:cubicBezTo>
                    <a:lnTo>
                      <a:pt x="2620" y="3335"/>
                    </a:lnTo>
                    <a:lnTo>
                      <a:pt x="2275" y="3335"/>
                    </a:lnTo>
                    <a:lnTo>
                      <a:pt x="2275" y="2632"/>
                    </a:lnTo>
                    <a:cubicBezTo>
                      <a:pt x="2275" y="2549"/>
                      <a:pt x="2203" y="2477"/>
                      <a:pt x="2108" y="2477"/>
                    </a:cubicBezTo>
                    <a:cubicBezTo>
                      <a:pt x="2025" y="2477"/>
                      <a:pt x="1953" y="2549"/>
                      <a:pt x="1953" y="2632"/>
                    </a:cubicBezTo>
                    <a:lnTo>
                      <a:pt x="1953" y="3335"/>
                    </a:lnTo>
                    <a:lnTo>
                      <a:pt x="953" y="3335"/>
                    </a:lnTo>
                    <a:lnTo>
                      <a:pt x="953" y="2632"/>
                    </a:lnTo>
                    <a:cubicBezTo>
                      <a:pt x="953" y="2549"/>
                      <a:pt x="882" y="2477"/>
                      <a:pt x="787" y="2477"/>
                    </a:cubicBezTo>
                    <a:cubicBezTo>
                      <a:pt x="691" y="2477"/>
                      <a:pt x="620" y="2549"/>
                      <a:pt x="620" y="2632"/>
                    </a:cubicBezTo>
                    <a:lnTo>
                      <a:pt x="620" y="3335"/>
                    </a:lnTo>
                    <a:lnTo>
                      <a:pt x="263" y="3335"/>
                    </a:lnTo>
                    <a:lnTo>
                      <a:pt x="263" y="2668"/>
                    </a:lnTo>
                    <a:cubicBezTo>
                      <a:pt x="263" y="2275"/>
                      <a:pt x="584" y="1953"/>
                      <a:pt x="977" y="1953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01" y="429"/>
                      <a:pt x="501" y="965"/>
                    </a:cubicBezTo>
                    <a:cubicBezTo>
                      <a:pt x="501" y="1239"/>
                      <a:pt x="608" y="1477"/>
                      <a:pt x="787" y="1656"/>
                    </a:cubicBezTo>
                    <a:cubicBezTo>
                      <a:pt x="322" y="1763"/>
                      <a:pt x="1" y="2180"/>
                      <a:pt x="1" y="2656"/>
                    </a:cubicBezTo>
                    <a:lnTo>
                      <a:pt x="1" y="3335"/>
                    </a:lnTo>
                    <a:cubicBezTo>
                      <a:pt x="1" y="3501"/>
                      <a:pt x="132" y="3644"/>
                      <a:pt x="310" y="3644"/>
                    </a:cubicBezTo>
                    <a:lnTo>
                      <a:pt x="2680" y="3644"/>
                    </a:lnTo>
                    <a:cubicBezTo>
                      <a:pt x="2846" y="3644"/>
                      <a:pt x="2989" y="3513"/>
                      <a:pt x="2989" y="3335"/>
                    </a:cubicBezTo>
                    <a:lnTo>
                      <a:pt x="2989" y="2656"/>
                    </a:lnTo>
                    <a:cubicBezTo>
                      <a:pt x="2965" y="2180"/>
                      <a:pt x="2620" y="1763"/>
                      <a:pt x="2156" y="1656"/>
                    </a:cubicBezTo>
                    <a:cubicBezTo>
                      <a:pt x="2334" y="1477"/>
                      <a:pt x="2442" y="1239"/>
                      <a:pt x="2442" y="965"/>
                    </a:cubicBezTo>
                    <a:cubicBezTo>
                      <a:pt x="2442" y="429"/>
                      <a:pt x="2013" y="1"/>
                      <a:pt x="1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3773671" y="3496030"/>
                <a:ext cx="115597" cy="11499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13" extrusionOk="0">
                    <a:moveTo>
                      <a:pt x="3433" y="0"/>
                    </a:moveTo>
                    <a:cubicBezTo>
                      <a:pt x="3361" y="0"/>
                      <a:pt x="3297" y="65"/>
                      <a:pt x="3287" y="148"/>
                    </a:cubicBezTo>
                    <a:cubicBezTo>
                      <a:pt x="3120" y="1803"/>
                      <a:pt x="1810" y="3112"/>
                      <a:pt x="143" y="3291"/>
                    </a:cubicBezTo>
                    <a:cubicBezTo>
                      <a:pt x="60" y="3303"/>
                      <a:pt x="1" y="3374"/>
                      <a:pt x="1" y="3469"/>
                    </a:cubicBezTo>
                    <a:cubicBezTo>
                      <a:pt x="13" y="3553"/>
                      <a:pt x="72" y="3612"/>
                      <a:pt x="167" y="3612"/>
                    </a:cubicBezTo>
                    <a:lnTo>
                      <a:pt x="179" y="3612"/>
                    </a:lnTo>
                    <a:cubicBezTo>
                      <a:pt x="1989" y="3422"/>
                      <a:pt x="3442" y="1993"/>
                      <a:pt x="3620" y="183"/>
                    </a:cubicBezTo>
                    <a:cubicBezTo>
                      <a:pt x="3632" y="88"/>
                      <a:pt x="3561" y="17"/>
                      <a:pt x="3465" y="5"/>
                    </a:cubicBezTo>
                    <a:cubicBezTo>
                      <a:pt x="3454" y="2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Left Brace 13">
            <a:extLst>
              <a:ext uri="{FF2B5EF4-FFF2-40B4-BE49-F238E27FC236}">
                <a16:creationId xmlns:a16="http://schemas.microsoft.com/office/drawing/2014/main" id="{89E91C82-6338-60C1-F7B8-47C07C0FE01E}"/>
              </a:ext>
            </a:extLst>
          </p:cNvPr>
          <p:cNvSpPr/>
          <p:nvPr/>
        </p:nvSpPr>
        <p:spPr>
          <a:xfrm rot="16200000">
            <a:off x="2205006" y="2284617"/>
            <a:ext cx="301366" cy="347249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475;p27">
            <a:extLst>
              <a:ext uri="{FF2B5EF4-FFF2-40B4-BE49-F238E27FC236}">
                <a16:creationId xmlns:a16="http://schemas.microsoft.com/office/drawing/2014/main" id="{620B5F93-5056-6825-2217-3DE39F949438}"/>
              </a:ext>
            </a:extLst>
          </p:cNvPr>
          <p:cNvSpPr txBox="1">
            <a:spLocks/>
          </p:cNvSpPr>
          <p:nvPr/>
        </p:nvSpPr>
        <p:spPr>
          <a:xfrm>
            <a:off x="843564" y="4178010"/>
            <a:ext cx="197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GB"/>
              <a:t>Provided by  </a:t>
            </a:r>
          </a:p>
        </p:txBody>
      </p:sp>
      <p:sp>
        <p:nvSpPr>
          <p:cNvPr id="26" name="Google Shape;481;p27">
            <a:extLst>
              <a:ext uri="{FF2B5EF4-FFF2-40B4-BE49-F238E27FC236}">
                <a16:creationId xmlns:a16="http://schemas.microsoft.com/office/drawing/2014/main" id="{8968AF45-480B-6135-E36A-604F9184B036}"/>
              </a:ext>
            </a:extLst>
          </p:cNvPr>
          <p:cNvSpPr txBox="1">
            <a:spLocks/>
          </p:cNvSpPr>
          <p:nvPr/>
        </p:nvSpPr>
        <p:spPr>
          <a:xfrm>
            <a:off x="7304614" y="2509179"/>
            <a:ext cx="73331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>
                <a:solidFill>
                  <a:srgbClr val="FFD6E1"/>
                </a:solidFill>
              </a:rPr>
              <a:t>03</a:t>
            </a:r>
          </a:p>
        </p:txBody>
      </p:sp>
      <p:cxnSp>
        <p:nvCxnSpPr>
          <p:cNvPr id="27" name="Google Shape;487;p27">
            <a:extLst>
              <a:ext uri="{FF2B5EF4-FFF2-40B4-BE49-F238E27FC236}">
                <a16:creationId xmlns:a16="http://schemas.microsoft.com/office/drawing/2014/main" id="{526E5395-176C-6DA4-32A9-B146C1CE5D66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 flipH="1" flipV="1">
            <a:off x="7289374" y="1927343"/>
            <a:ext cx="15240" cy="870735"/>
          </a:xfrm>
          <a:prstGeom prst="bentConnector3">
            <a:avLst>
              <a:gd name="adj1" fmla="val -15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472;p27">
            <a:extLst>
              <a:ext uri="{FF2B5EF4-FFF2-40B4-BE49-F238E27FC236}">
                <a16:creationId xmlns:a16="http://schemas.microsoft.com/office/drawing/2014/main" id="{C304A659-380C-209B-FD33-FBB2244B3479}"/>
              </a:ext>
            </a:extLst>
          </p:cNvPr>
          <p:cNvSpPr txBox="1">
            <a:spLocks/>
          </p:cNvSpPr>
          <p:nvPr/>
        </p:nvSpPr>
        <p:spPr>
          <a:xfrm>
            <a:off x="7096260" y="3293784"/>
            <a:ext cx="1596380" cy="42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Routes</a:t>
            </a:r>
            <a:r>
              <a:rPr lang="tr-TR"/>
              <a:t> dataset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7B1164EF-AB06-6763-276C-399F1201BC13}"/>
              </a:ext>
            </a:extLst>
          </p:cNvPr>
          <p:cNvSpPr/>
          <p:nvPr/>
        </p:nvSpPr>
        <p:spPr>
          <a:xfrm rot="16200000">
            <a:off x="6425462" y="2284617"/>
            <a:ext cx="301366" cy="347249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Google Shape;475;p27">
            <a:extLst>
              <a:ext uri="{FF2B5EF4-FFF2-40B4-BE49-F238E27FC236}">
                <a16:creationId xmlns:a16="http://schemas.microsoft.com/office/drawing/2014/main" id="{6615B56B-6143-A8EE-FE6F-391F2CCC8518}"/>
              </a:ext>
            </a:extLst>
          </p:cNvPr>
          <p:cNvSpPr txBox="1">
            <a:spLocks/>
          </p:cNvSpPr>
          <p:nvPr/>
        </p:nvSpPr>
        <p:spPr>
          <a:xfrm>
            <a:off x="5709743" y="4178010"/>
            <a:ext cx="234345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GB"/>
              <a:t>Extra datasets used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A29573-3E38-EB10-7F6C-F2B87CEA8FAF}"/>
              </a:ext>
            </a:extLst>
          </p:cNvPr>
          <p:cNvGrpSpPr/>
          <p:nvPr/>
        </p:nvGrpSpPr>
        <p:grpSpPr>
          <a:xfrm>
            <a:off x="7289374" y="1621344"/>
            <a:ext cx="612000" cy="612000"/>
            <a:chOff x="7289374" y="1621344"/>
            <a:chExt cx="612000" cy="612000"/>
          </a:xfrm>
        </p:grpSpPr>
        <p:sp>
          <p:nvSpPr>
            <p:cNvPr id="29" name="Google Shape;484;p27">
              <a:extLst>
                <a:ext uri="{FF2B5EF4-FFF2-40B4-BE49-F238E27FC236}">
                  <a16:creationId xmlns:a16="http://schemas.microsoft.com/office/drawing/2014/main" id="{95BAA8BC-418B-8AB8-D3C0-CAC369F04E25}"/>
                </a:ext>
              </a:extLst>
            </p:cNvPr>
            <p:cNvSpPr/>
            <p:nvPr/>
          </p:nvSpPr>
          <p:spPr>
            <a:xfrm>
              <a:off x="7289374" y="1621344"/>
              <a:ext cx="612000" cy="612000"/>
            </a:xfrm>
            <a:prstGeom prst="rect">
              <a:avLst/>
            </a:pr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pic>
          <p:nvPicPr>
            <p:cNvPr id="40" name="Graphic 39" descr="Route (Two Pins With A Path) outline">
              <a:extLst>
                <a:ext uri="{FF2B5EF4-FFF2-40B4-BE49-F238E27FC236}">
                  <a16:creationId xmlns:a16="http://schemas.microsoft.com/office/drawing/2014/main" id="{D7353660-140C-6AA4-3969-F4BEF95B6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79374" y="1711344"/>
              <a:ext cx="432000" cy="432000"/>
            </a:xfrm>
            <a:prstGeom prst="rect">
              <a:avLst/>
            </a:prstGeom>
          </p:spPr>
        </p:pic>
      </p:grpSp>
      <p:pic>
        <p:nvPicPr>
          <p:cNvPr id="2" name="Picture 1" descr="A black background with blue and orange text&#10;&#10;Description automatically generated">
            <a:extLst>
              <a:ext uri="{FF2B5EF4-FFF2-40B4-BE49-F238E27FC236}">
                <a16:creationId xmlns:a16="http://schemas.microsoft.com/office/drawing/2014/main" id="{94B403E7-00AB-BEDE-D3B1-EA1869A13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89" b="33447"/>
          <a:stretch/>
        </p:blipFill>
        <p:spPr>
          <a:xfrm>
            <a:off x="1964607" y="4162669"/>
            <a:ext cx="2110971" cy="7169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588EEB98-E96A-9383-D7B0-31301BE29B89}"/>
              </a:ext>
            </a:extLst>
          </p:cNvPr>
          <p:cNvGrpSpPr/>
          <p:nvPr/>
        </p:nvGrpSpPr>
        <p:grpSpPr>
          <a:xfrm>
            <a:off x="440761" y="724894"/>
            <a:ext cx="8262477" cy="3693711"/>
            <a:chOff x="447261" y="724894"/>
            <a:chExt cx="8262477" cy="3693711"/>
          </a:xfrm>
        </p:grpSpPr>
        <p:pic>
          <p:nvPicPr>
            <p:cNvPr id="6" name="Afbeelding 5" descr="Afbeelding met schermopname, tekst, Multimediasoftware, software&#10;&#10;Automatisch gegenereerde beschrijving">
              <a:extLst>
                <a:ext uri="{FF2B5EF4-FFF2-40B4-BE49-F238E27FC236}">
                  <a16:creationId xmlns:a16="http://schemas.microsoft.com/office/drawing/2014/main" id="{74200FE1-C9D3-B55A-1B6A-6D0E23F88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261" y="724894"/>
              <a:ext cx="6332077" cy="3693711"/>
            </a:xfrm>
            <a:prstGeom prst="rect">
              <a:avLst/>
            </a:prstGeom>
          </p:spPr>
        </p:pic>
        <p:pic>
          <p:nvPicPr>
            <p:cNvPr id="8" name="Afbeelding 7" descr="Afbeelding met tekst, schermopname, nummer, Lettertype&#10;&#10;Automatisch gegenereerde beschrijving">
              <a:extLst>
                <a:ext uri="{FF2B5EF4-FFF2-40B4-BE49-F238E27FC236}">
                  <a16:creationId xmlns:a16="http://schemas.microsoft.com/office/drawing/2014/main" id="{E5374221-7282-C0BA-01CF-3BECFB995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8938" y="1343024"/>
              <a:ext cx="3860800" cy="2457450"/>
            </a:xfrm>
            <a:prstGeom prst="rect">
              <a:avLst/>
            </a:prstGeom>
          </p:spPr>
        </p:pic>
      </p:grp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A8753B0-8E03-D975-DD88-9C39C086F8D8}"/>
              </a:ext>
            </a:extLst>
          </p:cNvPr>
          <p:cNvCxnSpPr/>
          <p:nvPr/>
        </p:nvCxnSpPr>
        <p:spPr>
          <a:xfrm>
            <a:off x="3554327" y="2647784"/>
            <a:ext cx="128811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2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E1EC86-B766-F951-795A-861A845F11CD}"/>
              </a:ext>
            </a:extLst>
          </p:cNvPr>
          <p:cNvGrpSpPr/>
          <p:nvPr/>
        </p:nvGrpSpPr>
        <p:grpSpPr>
          <a:xfrm>
            <a:off x="1405800" y="999641"/>
            <a:ext cx="7086600" cy="3584144"/>
            <a:chOff x="685800" y="466725"/>
            <a:chExt cx="7772400" cy="4210050"/>
          </a:xfrm>
        </p:grpSpPr>
        <p:pic>
          <p:nvPicPr>
            <p:cNvPr id="6" name="Afbeelding 5" descr="Afbeelding met schermopname, tekst, software, Webpagina&#10;&#10;Automatisch gegenereerde beschrijving">
              <a:extLst>
                <a:ext uri="{FF2B5EF4-FFF2-40B4-BE49-F238E27FC236}">
                  <a16:creationId xmlns:a16="http://schemas.microsoft.com/office/drawing/2014/main" id="{2F60FE7B-F114-93A2-5C43-6CEDC585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466725"/>
              <a:ext cx="7772400" cy="4210050"/>
            </a:xfrm>
            <a:prstGeom prst="rect">
              <a:avLst/>
            </a:prstGeom>
          </p:spPr>
        </p:pic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54447DE-71DD-7AB4-48B7-814A87D9AF21}"/>
                </a:ext>
              </a:extLst>
            </p:cNvPr>
            <p:cNvSpPr/>
            <p:nvPr/>
          </p:nvSpPr>
          <p:spPr>
            <a:xfrm>
              <a:off x="1601776" y="1273919"/>
              <a:ext cx="2856711" cy="2604398"/>
            </a:xfrm>
            <a:prstGeom prst="rect">
              <a:avLst/>
            </a:prstGeom>
            <a:solidFill>
              <a:srgbClr val="00B050">
                <a:alpha val="10196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id="{59A82DB7-4F45-DFC2-1526-DC9DA2B18EF7}"/>
              </a:ext>
            </a:extLst>
          </p:cNvPr>
          <p:cNvSpPr/>
          <p:nvPr/>
        </p:nvSpPr>
        <p:spPr>
          <a:xfrm>
            <a:off x="2353392" y="951467"/>
            <a:ext cx="720000" cy="288000"/>
          </a:xfrm>
          <a:prstGeom prst="rect">
            <a:avLst/>
          </a:prstGeom>
          <a:solidFill>
            <a:srgbClr val="00B050">
              <a:alpha val="9804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F4A2B3-106B-828C-9D64-D93BFA7B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/>
              <a:t>Tom </a:t>
            </a:r>
            <a:r>
              <a:rPr lang="en-GB" err="1"/>
              <a:t>Tom</a:t>
            </a:r>
            <a:r>
              <a:rPr lang="en-GB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99881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54E68D-25D4-3F06-6075-981D255CC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18753"/>
              </p:ext>
            </p:extLst>
          </p:nvPr>
        </p:nvGraphicFramePr>
        <p:xfrm>
          <a:off x="1524000" y="2117435"/>
          <a:ext cx="6550617" cy="2291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35802">
                  <a:extLst>
                    <a:ext uri="{9D8B030D-6E8A-4147-A177-3AD203B41FA5}">
                      <a16:colId xmlns:a16="http://schemas.microsoft.com/office/drawing/2014/main" val="3906908658"/>
                    </a:ext>
                  </a:extLst>
                </a:gridCol>
                <a:gridCol w="935802">
                  <a:extLst>
                    <a:ext uri="{9D8B030D-6E8A-4147-A177-3AD203B41FA5}">
                      <a16:colId xmlns:a16="http://schemas.microsoft.com/office/drawing/2014/main" val="1401327564"/>
                    </a:ext>
                  </a:extLst>
                </a:gridCol>
                <a:gridCol w="935802">
                  <a:extLst>
                    <a:ext uri="{9D8B030D-6E8A-4147-A177-3AD203B41FA5}">
                      <a16:colId xmlns:a16="http://schemas.microsoft.com/office/drawing/2014/main" val="1365954073"/>
                    </a:ext>
                  </a:extLst>
                </a:gridCol>
                <a:gridCol w="935802">
                  <a:extLst>
                    <a:ext uri="{9D8B030D-6E8A-4147-A177-3AD203B41FA5}">
                      <a16:colId xmlns:a16="http://schemas.microsoft.com/office/drawing/2014/main" val="1046330106"/>
                    </a:ext>
                  </a:extLst>
                </a:gridCol>
                <a:gridCol w="1149090">
                  <a:extLst>
                    <a:ext uri="{9D8B030D-6E8A-4147-A177-3AD203B41FA5}">
                      <a16:colId xmlns:a16="http://schemas.microsoft.com/office/drawing/2014/main" val="2844195030"/>
                    </a:ext>
                  </a:extLst>
                </a:gridCol>
                <a:gridCol w="922149">
                  <a:extLst>
                    <a:ext uri="{9D8B030D-6E8A-4147-A177-3AD203B41FA5}">
                      <a16:colId xmlns:a16="http://schemas.microsoft.com/office/drawing/2014/main" val="1109833045"/>
                    </a:ext>
                  </a:extLst>
                </a:gridCol>
                <a:gridCol w="736170">
                  <a:extLst>
                    <a:ext uri="{9D8B030D-6E8A-4147-A177-3AD203B41FA5}">
                      <a16:colId xmlns:a16="http://schemas.microsoft.com/office/drawing/2014/main" val="42289486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tart</a:t>
                      </a:r>
                      <a:endParaRPr lang="tr-TR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rrival</a:t>
                      </a:r>
                      <a:endParaRPr lang="tr-TR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oute</a:t>
                      </a: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tr-TR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Route</a:t>
                      </a: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tr-TR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Route 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length</a:t>
                      </a: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(km)</a:t>
                      </a:r>
                      <a:endParaRPr lang="tr-TR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peed</a:t>
                      </a: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limit</a:t>
                      </a: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   </a:t>
                      </a:r>
                      <a:r>
                        <a:rPr lang="tr-T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(km/h)</a:t>
                      </a:r>
                      <a:endParaRPr lang="tr-TR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Travel time</a:t>
                      </a:r>
                      <a:endParaRPr lang="tr-TR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212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client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home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A50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A2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108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64,8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71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home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client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A2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A50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108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64,8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486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home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client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A50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108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64,8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344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client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home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A50</a:t>
                      </a:r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200" b="0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9560609"/>
                  </a:ext>
                </a:extLst>
              </a:tr>
              <a:tr h="2631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  <a:endParaRPr lang="tr-TR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NL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tr-TR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4444595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DD32FA96-AC07-A447-8F7C-9F7EDE64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83" y="608937"/>
            <a:ext cx="8229601" cy="536971"/>
          </a:xfrm>
        </p:spPr>
        <p:txBody>
          <a:bodyPr>
            <a:noAutofit/>
          </a:bodyPr>
          <a:lstStyle/>
          <a:p>
            <a:pPr algn="ctr"/>
            <a:r>
              <a:rPr lang="en-GB" sz="3200"/>
              <a:t>Employee Routes</a:t>
            </a:r>
          </a:p>
        </p:txBody>
      </p:sp>
    </p:spTree>
    <p:extLst>
      <p:ext uri="{BB962C8B-B14F-4D97-AF65-F5344CB8AC3E}">
        <p14:creationId xmlns:p14="http://schemas.microsoft.com/office/powerpoint/2010/main" val="32446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744950" y="1742775"/>
            <a:ext cx="5194674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Pre-processing</a:t>
            </a: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B6DBA5-7B9E-5107-731B-AC5F7AD1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5" y="1868575"/>
            <a:ext cx="1446800" cy="10851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96C9A2DE-0F8B-1A42-359C-39C4BE099933}"/>
              </a:ext>
            </a:extLst>
          </p:cNvPr>
          <p:cNvSpPr/>
          <p:nvPr/>
        </p:nvSpPr>
        <p:spPr>
          <a:xfrm>
            <a:off x="5782876" y="1868575"/>
            <a:ext cx="2531850" cy="1085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C0DDFC82-568D-DF5A-9870-A39B5051D3FC}"/>
              </a:ext>
            </a:extLst>
          </p:cNvPr>
          <p:cNvCxnSpPr/>
          <p:nvPr/>
        </p:nvCxnSpPr>
        <p:spPr>
          <a:xfrm>
            <a:off x="6867925" y="1868575"/>
            <a:ext cx="0" cy="108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76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191" y="972459"/>
            <a:ext cx="9141619" cy="506262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91" name="Rectangle 6"/>
          <p:cNvSpPr/>
          <p:nvPr/>
        </p:nvSpPr>
        <p:spPr>
          <a:xfrm flipH="1" flipV="1">
            <a:off x="1332019" y="1363069"/>
            <a:ext cx="6214034" cy="1256414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92" name="Rectangle 6"/>
          <p:cNvSpPr/>
          <p:nvPr/>
        </p:nvSpPr>
        <p:spPr>
          <a:xfrm flipH="1">
            <a:off x="1332019" y="2931932"/>
            <a:ext cx="6214034" cy="1256414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First steps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031561" y="1988283"/>
            <a:ext cx="302452" cy="30245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781879" y="2514600"/>
            <a:ext cx="274956" cy="274956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182659" y="2992344"/>
            <a:ext cx="302452" cy="30245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310209" y="2342169"/>
            <a:ext cx="140613" cy="14061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343839" y="3341707"/>
            <a:ext cx="140613" cy="140613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726446" y="2995570"/>
            <a:ext cx="302452" cy="30245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112439" y="2478991"/>
            <a:ext cx="274956" cy="274956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611827" y="2250883"/>
            <a:ext cx="274956" cy="274956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3577491" y="2457451"/>
            <a:ext cx="205741" cy="20574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661070" y="2737565"/>
            <a:ext cx="102870" cy="10287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2986745" y="2851048"/>
            <a:ext cx="102870" cy="10287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609635" y="3043925"/>
            <a:ext cx="102870" cy="10287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962836" y="2236757"/>
            <a:ext cx="102870" cy="10287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620495" y="2892699"/>
            <a:ext cx="102870" cy="10287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394585" y="2759159"/>
            <a:ext cx="102870" cy="10287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935310" y="2548596"/>
            <a:ext cx="102870" cy="10287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3099693" y="3177346"/>
            <a:ext cx="102870" cy="10287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194420" y="2290734"/>
            <a:ext cx="102870" cy="10287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2369619" y="2594610"/>
            <a:ext cx="205741" cy="20574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786688" y="1761652"/>
            <a:ext cx="102870" cy="10287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824874" y="2932215"/>
            <a:ext cx="205741" cy="20574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1673649" y="2106075"/>
            <a:ext cx="302452" cy="30245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441929" y="1971335"/>
            <a:ext cx="140613" cy="140613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373542" y="2492136"/>
            <a:ext cx="205741" cy="20574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560406" y="3216614"/>
            <a:ext cx="274956" cy="274956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335071" y="3251223"/>
            <a:ext cx="102870" cy="10287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2088028" y="3430680"/>
            <a:ext cx="205741" cy="20574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48763" y="3061236"/>
            <a:ext cx="140613" cy="14061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1506520" y="3600451"/>
            <a:ext cx="205741" cy="20574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386506" y="3867548"/>
            <a:ext cx="102870" cy="10287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4571936" y="2532433"/>
            <a:ext cx="249960" cy="24996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5006495" y="2548915"/>
            <a:ext cx="140613" cy="14061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4912134" y="2834905"/>
            <a:ext cx="170034" cy="17003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4286654" y="2780129"/>
            <a:ext cx="302452" cy="30245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4146040" y="2704584"/>
            <a:ext cx="140613" cy="140613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4014247" y="2919923"/>
            <a:ext cx="205741" cy="20574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4070975" y="2522578"/>
            <a:ext cx="140613" cy="14061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901298" y="2411972"/>
            <a:ext cx="102870" cy="10287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3932461" y="2543570"/>
            <a:ext cx="102870" cy="10287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5640098" y="2619285"/>
            <a:ext cx="249960" cy="2499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6132666" y="2615549"/>
            <a:ext cx="140613" cy="14061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312969" y="2744060"/>
            <a:ext cx="205741" cy="20574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5417581" y="2791351"/>
            <a:ext cx="170034" cy="17003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5948063" y="2611756"/>
            <a:ext cx="102870" cy="10287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5468953" y="2578361"/>
            <a:ext cx="140613" cy="14061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5147108" y="2838399"/>
            <a:ext cx="140613" cy="140613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7228315" y="2681287"/>
            <a:ext cx="204794" cy="20479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6557849" y="2659784"/>
            <a:ext cx="247800" cy="2478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266047" y="1610427"/>
            <a:ext cx="5871239" cy="2130637"/>
            <a:chOff x="1686475" y="2147235"/>
            <a:chExt cx="7828318" cy="2840849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1827212" y="2147235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939939" y="3741416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297610" y="3900857"/>
              <a:ext cx="333280" cy="333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584789" y="344298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526992" y="4455609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4533122" y="310395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962154" y="3657600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758493" y="317554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755823" y="2942993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154733" y="2722188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2441623" y="2606040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439240" y="4800600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2609904" y="4249401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1686475" y="468429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188280" y="379475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737753" y="3359782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496847" y="3581141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196917" y="3613909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958502" y="368807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8406202" y="3494065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6923728" y="3400562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9214429" y="3561396"/>
              <a:ext cx="300364" cy="30036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</p:grpSp>
      <p:sp>
        <p:nvSpPr>
          <p:cNvPr id="73" name="Oval 72"/>
          <p:cNvSpPr>
            <a:spLocks noChangeAspect="1"/>
          </p:cNvSpPr>
          <p:nvPr/>
        </p:nvSpPr>
        <p:spPr>
          <a:xfrm>
            <a:off x="3782699" y="2920418"/>
            <a:ext cx="170034" cy="17003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89375" y="986710"/>
            <a:ext cx="1362008" cy="4993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490738" y="986710"/>
            <a:ext cx="1595409" cy="4993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Joining</a:t>
            </a:r>
          </a:p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+ weather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768011" y="986710"/>
            <a:ext cx="1295654" cy="4993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analyzing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669388" y="4023042"/>
            <a:ext cx="1627901" cy="8408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provided datasets</a:t>
            </a:r>
          </a:p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and renaming the columns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667191" y="3420947"/>
            <a:ext cx="2033864" cy="85759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Bring Data to the Same Hour Scale</a:t>
            </a:r>
          </a:p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 on Needed Weather Stations</a:t>
            </a:r>
          </a:p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 the Incidents</a:t>
            </a:r>
            <a:endParaRPr lang="en-US" sz="12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</a:t>
            </a:r>
            <a:r>
              <a:rPr lang="tr-TR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Non-Useful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 &amp; </a:t>
            </a:r>
            <a:r>
              <a:rPr lang="tr-TR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Hours</a:t>
            </a:r>
            <a:endParaRPr lang="en-US" sz="12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Fill the </a:t>
            </a:r>
            <a:r>
              <a:rPr lang="en-US" sz="120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values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894181" y="3189033"/>
            <a:ext cx="1768666" cy="8408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plots that  will help understanding the patterns, if there are some</a:t>
            </a:r>
          </a:p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206" indent="-126206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142745" y="2278064"/>
            <a:ext cx="1130552" cy="96219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3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Data </a:t>
            </a:r>
            <a:endParaRPr lang="en-US" sz="105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7757583" y="2278064"/>
            <a:ext cx="1239102" cy="96219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 for modelling </a:t>
            </a:r>
            <a:endParaRPr lang="en-GB" sz="105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BBC5B97-FB17-013D-2777-DE7204711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296794"/>
              </p:ext>
            </p:extLst>
          </p:nvPr>
        </p:nvGraphicFramePr>
        <p:xfrm>
          <a:off x="240225" y="294860"/>
          <a:ext cx="3830844" cy="319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6EB30EF-FD58-92F9-ECA4-CCA4A431F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0546330"/>
              </p:ext>
            </p:extLst>
          </p:nvPr>
        </p:nvGraphicFramePr>
        <p:xfrm>
          <a:off x="4316276" y="1029326"/>
          <a:ext cx="4587499" cy="4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4085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11D653-8C4B-A15D-66C5-1A2124976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9"/>
          <a:stretch/>
        </p:blipFill>
        <p:spPr>
          <a:xfrm>
            <a:off x="1993227" y="875654"/>
            <a:ext cx="4785931" cy="380826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52ED04-2EE3-5975-7DB5-8D08ED1E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/>
              <a:t>Impact of Weather Conditions on Time Differences </a:t>
            </a:r>
          </a:p>
        </p:txBody>
      </p:sp>
    </p:spTree>
    <p:extLst>
      <p:ext uri="{BB962C8B-B14F-4D97-AF65-F5344CB8AC3E}">
        <p14:creationId xmlns:p14="http://schemas.microsoft.com/office/powerpoint/2010/main" val="345827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0AD92C-D15A-7EDA-9441-7F83E372C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2" b="13838"/>
          <a:stretch/>
        </p:blipFill>
        <p:spPr>
          <a:xfrm>
            <a:off x="1618797" y="1007391"/>
            <a:ext cx="5906406" cy="3308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4509B-5524-8B06-A9C5-0A1EC0BB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/>
              <a:t>Weather and Non-Weather-Related Incidents</a:t>
            </a:r>
          </a:p>
        </p:txBody>
      </p:sp>
    </p:spTree>
    <p:extLst>
      <p:ext uri="{BB962C8B-B14F-4D97-AF65-F5344CB8AC3E}">
        <p14:creationId xmlns:p14="http://schemas.microsoft.com/office/powerpoint/2010/main" val="251215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D4EA57-8B27-F122-BD4A-0286B8B60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" t="2319" r="4125"/>
          <a:stretch/>
        </p:blipFill>
        <p:spPr>
          <a:xfrm>
            <a:off x="1379349" y="742951"/>
            <a:ext cx="6315559" cy="4064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EA2F7-5C85-0C21-799F-49AFB7A6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/>
              <a:t>Top Most Common Causes of Traffic Incidents</a:t>
            </a:r>
          </a:p>
        </p:txBody>
      </p:sp>
    </p:spTree>
    <p:extLst>
      <p:ext uri="{BB962C8B-B14F-4D97-AF65-F5344CB8AC3E}">
        <p14:creationId xmlns:p14="http://schemas.microsoft.com/office/powerpoint/2010/main" val="349946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4572" y="313616"/>
            <a:ext cx="3364104" cy="536971"/>
          </a:xfrm>
        </p:spPr>
        <p:txBody>
          <a:bodyPr>
            <a:noAutofit/>
          </a:bodyPr>
          <a:lstStyle/>
          <a:p>
            <a:r>
              <a:rPr lang="en-US" sz="5400" b="1"/>
              <a:t>Contents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2406849" y="860441"/>
            <a:ext cx="3382819" cy="482400"/>
            <a:chOff x="4228475" y="1462930"/>
            <a:chExt cx="6994299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8" y="1647086"/>
              <a:ext cx="5736376" cy="7874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" sz="1600">
                  <a:solidFill>
                    <a:schemeClr val="bg1"/>
                  </a:solidFill>
                </a:rPr>
                <a:t>Persona</a:t>
              </a:r>
              <a:endParaRPr lang="en-US" sz="1799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228475" y="1462930"/>
              <a:ext cx="100734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59848" y="2623755"/>
            <a:ext cx="4236245" cy="444297"/>
            <a:chOff x="5013765" y="3243970"/>
            <a:chExt cx="8756555" cy="1129015"/>
          </a:xfrm>
        </p:grpSpPr>
        <p:sp>
          <p:nvSpPr>
            <p:cNvPr id="19" name="Rectangle 18"/>
            <p:cNvSpPr/>
            <p:nvPr/>
          </p:nvSpPr>
          <p:spPr>
            <a:xfrm>
              <a:off x="5447626" y="3268786"/>
              <a:ext cx="8322694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4398" y="3407585"/>
              <a:ext cx="6913268" cy="8603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5240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</a:pPr>
              <a:r>
                <a:rPr lang="en" sz="1600">
                  <a:solidFill>
                    <a:schemeClr val="bg1"/>
                  </a:solidFill>
                </a:rPr>
                <a:t>Machine Learning Methodology</a:t>
              </a: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5013765" y="3243970"/>
              <a:ext cx="986928" cy="112179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88986" y="4377062"/>
            <a:ext cx="3579698" cy="451833"/>
            <a:chOff x="4241353" y="4991660"/>
            <a:chExt cx="7399437" cy="1148167"/>
          </a:xfrm>
        </p:grpSpPr>
        <p:sp>
          <p:nvSpPr>
            <p:cNvPr id="112" name="Rectangle 111"/>
            <p:cNvSpPr/>
            <p:nvPr/>
          </p:nvSpPr>
          <p:spPr>
            <a:xfrm>
              <a:off x="4666069" y="5035627"/>
              <a:ext cx="6974721" cy="1104200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592842" y="5174426"/>
              <a:ext cx="6047948" cy="8603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" sz="1600">
                  <a:solidFill>
                    <a:schemeClr val="bg1"/>
                  </a:solidFill>
                </a:rPr>
                <a:t>Future Plan to Improve Work</a:t>
              </a:r>
              <a:endParaRPr lang="en-US" sz="1799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4241353" y="4991660"/>
              <a:ext cx="977788" cy="114816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059955-C95D-DF62-295A-99068A8D19B0}"/>
              </a:ext>
            </a:extLst>
          </p:cNvPr>
          <p:cNvGrpSpPr/>
          <p:nvPr/>
        </p:nvGrpSpPr>
        <p:grpSpPr>
          <a:xfrm>
            <a:off x="3261200" y="1446544"/>
            <a:ext cx="3373068" cy="482400"/>
            <a:chOff x="4248636" y="1462930"/>
            <a:chExt cx="6974138" cy="11220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2645F5-65C1-D337-7850-C7784E348065}"/>
                </a:ext>
              </a:extLst>
            </p:cNvPr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FBC2FE-4BAF-A608-F43B-80605B29DCB7}"/>
                </a:ext>
              </a:extLst>
            </p:cNvPr>
            <p:cNvSpPr txBox="1"/>
            <p:nvPr/>
          </p:nvSpPr>
          <p:spPr>
            <a:xfrm>
              <a:off x="5486398" y="1647086"/>
              <a:ext cx="5736376" cy="7874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5240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</a:pPr>
              <a:r>
                <a:rPr lang="en" sz="1600">
                  <a:solidFill>
                    <a:schemeClr val="bg1"/>
                  </a:solidFill>
                </a:rPr>
                <a:t>Analytic Approach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05D1E8-F2EF-167A-6DD7-15F484B6F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8636" y="1462930"/>
              <a:ext cx="987186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6BA712-9B34-3562-934C-F617CD754D2B}"/>
              </a:ext>
            </a:extLst>
          </p:cNvPr>
          <p:cNvGrpSpPr/>
          <p:nvPr/>
        </p:nvGrpSpPr>
        <p:grpSpPr>
          <a:xfrm>
            <a:off x="3265201" y="3212389"/>
            <a:ext cx="3337178" cy="444297"/>
            <a:chOff x="5013765" y="3243970"/>
            <a:chExt cx="6898133" cy="112901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469A2B-2541-897D-A792-C9BC59F69294}"/>
                </a:ext>
              </a:extLst>
            </p:cNvPr>
            <p:cNvSpPr/>
            <p:nvPr/>
          </p:nvSpPr>
          <p:spPr>
            <a:xfrm>
              <a:off x="5447627" y="3268786"/>
              <a:ext cx="6464271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6AEFAB-B626-96AE-5913-EB93074113BE}"/>
                </a:ext>
              </a:extLst>
            </p:cNvPr>
            <p:cNvSpPr txBox="1"/>
            <p:nvPr/>
          </p:nvSpPr>
          <p:spPr>
            <a:xfrm>
              <a:off x="6374398" y="3407586"/>
              <a:ext cx="5377111" cy="8603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5240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</a:pPr>
              <a:r>
                <a:rPr lang="en" sz="1600">
                  <a:solidFill>
                    <a:schemeClr val="bg1"/>
                  </a:solidFill>
                </a:rPr>
                <a:t>Evaluation and Results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703071-A893-5D39-6A13-46478F4AF3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3765" y="3243970"/>
              <a:ext cx="986928" cy="112179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032213-D9B9-6ABC-1B25-FB0E61BC91F5}"/>
              </a:ext>
            </a:extLst>
          </p:cNvPr>
          <p:cNvGrpSpPr/>
          <p:nvPr/>
        </p:nvGrpSpPr>
        <p:grpSpPr>
          <a:xfrm>
            <a:off x="1588986" y="274338"/>
            <a:ext cx="3368646" cy="482400"/>
            <a:chOff x="4257779" y="1462930"/>
            <a:chExt cx="6964995" cy="11137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32AEA5-716C-BE1F-9DDF-3DC80661EA43}"/>
                </a:ext>
              </a:extLst>
            </p:cNvPr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E9F08A-E2A9-1309-DB2C-978EF1EF8556}"/>
                </a:ext>
              </a:extLst>
            </p:cNvPr>
            <p:cNvSpPr txBox="1"/>
            <p:nvPr/>
          </p:nvSpPr>
          <p:spPr>
            <a:xfrm>
              <a:off x="5486398" y="1650005"/>
              <a:ext cx="5736376" cy="781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" sz="1600">
                  <a:solidFill>
                    <a:schemeClr val="bg1"/>
                  </a:solidFill>
                </a:rPr>
                <a:t>Domain Understanding</a:t>
              </a:r>
              <a:endParaRPr lang="en-US" sz="1799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A60FA3-14CC-E95B-7AAA-B40B1FAF0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779" y="1462930"/>
              <a:ext cx="985397" cy="111377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753444-0E85-1305-491C-E4B8F9BF0B4A}"/>
              </a:ext>
            </a:extLst>
          </p:cNvPr>
          <p:cNvGrpSpPr/>
          <p:nvPr/>
        </p:nvGrpSpPr>
        <p:grpSpPr>
          <a:xfrm>
            <a:off x="3859848" y="2032647"/>
            <a:ext cx="4245411" cy="482400"/>
            <a:chOff x="5033831" y="3268787"/>
            <a:chExt cx="7582432" cy="112946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5FA10F-46D1-B190-AA86-AF693BCCAE0B}"/>
                </a:ext>
              </a:extLst>
            </p:cNvPr>
            <p:cNvSpPr/>
            <p:nvPr/>
          </p:nvSpPr>
          <p:spPr>
            <a:xfrm>
              <a:off x="5447627" y="3268787"/>
              <a:ext cx="7168636" cy="1104198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9B241B-6B77-7FCC-DC25-0332451DECB2}"/>
                </a:ext>
              </a:extLst>
            </p:cNvPr>
            <p:cNvSpPr txBox="1"/>
            <p:nvPr/>
          </p:nvSpPr>
          <p:spPr>
            <a:xfrm>
              <a:off x="6374398" y="3441403"/>
              <a:ext cx="6241865" cy="7926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5240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</a:pPr>
              <a:r>
                <a:rPr lang="en" sz="1600">
                  <a:solidFill>
                    <a:schemeClr val="bg1"/>
                  </a:solidFill>
                </a:rPr>
                <a:t>Data Cleaning and Pre-processing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A7949CE-9243-4A8C-2FDC-54816BB39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3831" y="3276460"/>
              <a:ext cx="852751" cy="112179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A08B3F5-C8BD-63BF-808A-B45E6AB10499}"/>
              </a:ext>
            </a:extLst>
          </p:cNvPr>
          <p:cNvGrpSpPr/>
          <p:nvPr/>
        </p:nvGrpSpPr>
        <p:grpSpPr>
          <a:xfrm>
            <a:off x="2406849" y="3790956"/>
            <a:ext cx="3346928" cy="482400"/>
            <a:chOff x="4212054" y="5014193"/>
            <a:chExt cx="6918289" cy="112563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EF3439-C21F-DBE2-5085-513C648A276C}"/>
                </a:ext>
              </a:extLst>
            </p:cNvPr>
            <p:cNvSpPr/>
            <p:nvPr/>
          </p:nvSpPr>
          <p:spPr>
            <a:xfrm>
              <a:off x="4666071" y="5035626"/>
              <a:ext cx="6464272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CD90229-6D96-DC45-A779-0357E59C3240}"/>
                </a:ext>
              </a:extLst>
            </p:cNvPr>
            <p:cNvSpPr txBox="1"/>
            <p:nvPr/>
          </p:nvSpPr>
          <p:spPr>
            <a:xfrm>
              <a:off x="5592844" y="5209592"/>
              <a:ext cx="5277737" cy="7899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5240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</a:pPr>
              <a:r>
                <a:rPr lang="en" sz="1600">
                  <a:solidFill>
                    <a:schemeClr val="bg1"/>
                  </a:solidFill>
                </a:rPr>
                <a:t>Conclusion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D2DA050-698B-9EE2-EE98-A19F964CE0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2054" y="5014193"/>
              <a:ext cx="1007084" cy="112179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3986" tIns="68562" rIns="53986" bIns="68562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3299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664194-325F-5BCD-7E79-CAF1B0C25608}"/>
              </a:ext>
            </a:extLst>
          </p:cNvPr>
          <p:cNvGrpSpPr/>
          <p:nvPr/>
        </p:nvGrpSpPr>
        <p:grpSpPr>
          <a:xfrm>
            <a:off x="576916" y="1311750"/>
            <a:ext cx="2520000" cy="2520000"/>
            <a:chOff x="2128128" y="1354201"/>
            <a:chExt cx="2903607" cy="2903607"/>
          </a:xfrm>
        </p:grpSpPr>
        <p:sp>
          <p:nvSpPr>
            <p:cNvPr id="27" name="Oval 26"/>
            <p:cNvSpPr/>
            <p:nvPr/>
          </p:nvSpPr>
          <p:spPr>
            <a:xfrm>
              <a:off x="2619347" y="1828994"/>
              <a:ext cx="1921169" cy="192116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balanced" dir="t"/>
            </a:scene3d>
            <a:sp3d prstMaterial="powder">
              <a:bevelT w="127000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" name="Donut 2"/>
            <p:cNvSpPr/>
            <p:nvPr/>
          </p:nvSpPr>
          <p:spPr>
            <a:xfrm>
              <a:off x="2260110" y="1485522"/>
              <a:ext cx="2639642" cy="2639642"/>
            </a:xfrm>
            <a:prstGeom prst="donut">
              <a:avLst>
                <a:gd name="adj" fmla="val 10687"/>
              </a:avLst>
            </a:prstGeom>
            <a:gradFill>
              <a:gsLst>
                <a:gs pos="16000">
                  <a:schemeClr val="bg1">
                    <a:lumMod val="9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02" name="Donut 101"/>
            <p:cNvSpPr/>
            <p:nvPr/>
          </p:nvSpPr>
          <p:spPr>
            <a:xfrm>
              <a:off x="2128128" y="1354201"/>
              <a:ext cx="2903607" cy="2903607"/>
            </a:xfrm>
            <a:prstGeom prst="donut">
              <a:avLst>
                <a:gd name="adj" fmla="val 1514"/>
              </a:avLst>
            </a:prstGeom>
            <a:gradFill>
              <a:gsLst>
                <a:gs pos="16000">
                  <a:schemeClr val="bg1">
                    <a:lumMod val="85000"/>
                  </a:schemeClr>
                </a:gs>
                <a:gs pos="87000">
                  <a:schemeClr val="bg1">
                    <a:lumMod val="65000"/>
                    <a:alpha val="52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 descr="A black background with blue and orange text&#10;&#10;Description automatically generated">
              <a:extLst>
                <a:ext uri="{FF2B5EF4-FFF2-40B4-BE49-F238E27FC236}">
                  <a16:creationId xmlns:a16="http://schemas.microsoft.com/office/drawing/2014/main" id="{D38121CA-9945-AB23-CE63-7FC2FC2B3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100" y="1496384"/>
              <a:ext cx="2650261" cy="2650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873A1C-8AC3-7493-F220-AA15536D9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" t="3367"/>
          <a:stretch/>
        </p:blipFill>
        <p:spPr>
          <a:xfrm>
            <a:off x="1193368" y="681924"/>
            <a:ext cx="6814911" cy="41862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C7650-7DEF-2013-0803-4AE83B36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/>
              <a:t>Reasons for Traffic Incidents by Waiting Time</a:t>
            </a:r>
          </a:p>
        </p:txBody>
      </p:sp>
    </p:spTree>
    <p:extLst>
      <p:ext uri="{BB962C8B-B14F-4D97-AF65-F5344CB8AC3E}">
        <p14:creationId xmlns:p14="http://schemas.microsoft.com/office/powerpoint/2010/main" val="770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>
            <a:endCxn id="1234" idx="1"/>
          </p:cNvCxnSpPr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128,286</a:t>
            </a:r>
            <a:endParaRPr/>
          </a:p>
        </p:txBody>
      </p:sp>
      <p:sp>
        <p:nvSpPr>
          <p:cNvPr id="1235" name="Google Shape;1235;p43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/>
              <a:t>Phantom Jams</a:t>
            </a:r>
            <a:r>
              <a:rPr lang="en-US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Stuck in traffic with no visible culprit</a:t>
            </a:r>
            <a:endParaRPr/>
          </a:p>
        </p:txBody>
      </p:sp>
      <p:sp>
        <p:nvSpPr>
          <p:cNvPr id="2" name="Google Shape;1234;p43">
            <a:extLst>
              <a:ext uri="{FF2B5EF4-FFF2-40B4-BE49-F238E27FC236}">
                <a16:creationId xmlns:a16="http://schemas.microsoft.com/office/drawing/2014/main" id="{B2108BE9-C3A8-B1DD-AA69-DCC3FADF6252}"/>
              </a:ext>
            </a:extLst>
          </p:cNvPr>
          <p:cNvSpPr txBox="1">
            <a:spLocks/>
          </p:cNvSpPr>
          <p:nvPr/>
        </p:nvSpPr>
        <p:spPr>
          <a:xfrm>
            <a:off x="5859779" y="2308125"/>
            <a:ext cx="2320135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80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6600">
                <a:solidFill>
                  <a:srgbClr val="FF9973"/>
                </a:solidFill>
              </a:rPr>
              <a:t>85%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CF2BA6-C834-37D1-79F8-040A06570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3"/>
          <a:stretch/>
        </p:blipFill>
        <p:spPr>
          <a:xfrm>
            <a:off x="1332855" y="821410"/>
            <a:ext cx="6478291" cy="405405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E509B9F-31DA-2655-6614-25948D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/>
              <a:t>Distribution of Time Categories</a:t>
            </a:r>
          </a:p>
        </p:txBody>
      </p:sp>
    </p:spTree>
    <p:extLst>
      <p:ext uri="{BB962C8B-B14F-4D97-AF65-F5344CB8AC3E}">
        <p14:creationId xmlns:p14="http://schemas.microsoft.com/office/powerpoint/2010/main" val="243590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9776B-9C3C-CB58-304C-B95EA2915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68"/>
          <a:stretch/>
        </p:blipFill>
        <p:spPr>
          <a:xfrm>
            <a:off x="-26967" y="61173"/>
            <a:ext cx="4598967" cy="2746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138340-31A5-B00C-9189-A218EC8E2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0"/>
          <a:stretch/>
        </p:blipFill>
        <p:spPr>
          <a:xfrm>
            <a:off x="2662635" y="1162373"/>
            <a:ext cx="6481365" cy="3981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4B2E8-808E-EF47-E244-266749D0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819" y="213877"/>
            <a:ext cx="3851329" cy="536971"/>
          </a:xfrm>
        </p:spPr>
        <p:txBody>
          <a:bodyPr>
            <a:normAutofit fontScale="90000"/>
          </a:bodyPr>
          <a:lstStyle/>
          <a:p>
            <a:r>
              <a:rPr lang="en-GB"/>
              <a:t>Time Difference Distribution</a:t>
            </a:r>
          </a:p>
        </p:txBody>
      </p:sp>
    </p:spTree>
    <p:extLst>
      <p:ext uri="{BB962C8B-B14F-4D97-AF65-F5344CB8AC3E}">
        <p14:creationId xmlns:p14="http://schemas.microsoft.com/office/powerpoint/2010/main" val="87821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E509C3-5BA3-86B9-F080-3083F8200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89" y="891152"/>
            <a:ext cx="6997621" cy="403171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235CED8-E2A7-7389-895C-D0F6214EA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/>
              <a:t>Incidents Heat-Map</a:t>
            </a:r>
          </a:p>
        </p:txBody>
      </p:sp>
    </p:spTree>
    <p:extLst>
      <p:ext uri="{BB962C8B-B14F-4D97-AF65-F5344CB8AC3E}">
        <p14:creationId xmlns:p14="http://schemas.microsoft.com/office/powerpoint/2010/main" val="1661971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833341" y="1742775"/>
            <a:ext cx="501789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Methodology</a:t>
            </a: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fbeelding 3" descr="Afbeelding met schermopname, tekenfilm&#10;&#10;Automatisch gegenereerde beschrijving">
            <a:extLst>
              <a:ext uri="{FF2B5EF4-FFF2-40B4-BE49-F238E27FC236}">
                <a16:creationId xmlns:a16="http://schemas.microsoft.com/office/drawing/2014/main" id="{F5406F1B-10BF-9072-C2C1-A8374E10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5" y="1868575"/>
            <a:ext cx="1446800" cy="10851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DDEB3826-21D2-F190-37E9-B41C8389382E}"/>
              </a:ext>
            </a:extLst>
          </p:cNvPr>
          <p:cNvSpPr/>
          <p:nvPr/>
        </p:nvSpPr>
        <p:spPr>
          <a:xfrm>
            <a:off x="5782876" y="1868575"/>
            <a:ext cx="2531850" cy="1085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123E3763-C3A3-5A4A-EC88-8702600B1D72}"/>
              </a:ext>
            </a:extLst>
          </p:cNvPr>
          <p:cNvCxnSpPr/>
          <p:nvPr/>
        </p:nvCxnSpPr>
        <p:spPr>
          <a:xfrm>
            <a:off x="6867925" y="1868575"/>
            <a:ext cx="0" cy="108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376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4596701" y="3304122"/>
            <a:ext cx="2454931" cy="448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/>
              <a:t>Routes to Client Office</a:t>
            </a:r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564067" y="3239565"/>
            <a:ext cx="159637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800"/>
              <a:t>Route to Office</a:t>
            </a:r>
            <a:endParaRPr lang="tr-TR"/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135077" y="2497672"/>
            <a:ext cx="12621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A50</a:t>
            </a:r>
            <a:endParaRPr lang="tr-TR" sz="3200"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4870980" y="2579579"/>
            <a:ext cx="21894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/>
              <a:t>A2 + A50</a:t>
            </a:r>
            <a:endParaRPr lang="tr-TR" sz="3200"/>
          </a:p>
        </p:txBody>
      </p:sp>
      <p:cxnSp>
        <p:nvCxnSpPr>
          <p:cNvPr id="485" name="Google Shape;485;p27"/>
          <p:cNvCxnSpPr>
            <a:cxnSpLocks/>
            <a:stCxn id="482" idx="1"/>
          </p:cNvCxnSpPr>
          <p:nvPr/>
        </p:nvCxnSpPr>
        <p:spPr>
          <a:xfrm rot="10800000" flipH="1" flipV="1">
            <a:off x="1058186" y="1927344"/>
            <a:ext cx="4296" cy="827914"/>
          </a:xfrm>
          <a:prstGeom prst="bentConnector3">
            <a:avLst>
              <a:gd name="adj1" fmla="val -53212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  <a:endCxn id="479" idx="1"/>
          </p:cNvCxnSpPr>
          <p:nvPr/>
        </p:nvCxnSpPr>
        <p:spPr>
          <a:xfrm rot="10800000" flipV="1">
            <a:off x="3135077" y="1927344"/>
            <a:ext cx="172" cy="859228"/>
          </a:xfrm>
          <a:prstGeom prst="bentConnector3">
            <a:avLst>
              <a:gd name="adj1" fmla="val 13300697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cxnSpLocks/>
            <a:stCxn id="484" idx="1"/>
            <a:endCxn id="481" idx="1"/>
          </p:cNvCxnSpPr>
          <p:nvPr/>
        </p:nvCxnSpPr>
        <p:spPr>
          <a:xfrm rot="10800000" flipV="1">
            <a:off x="4870980" y="1927343"/>
            <a:ext cx="114298" cy="941135"/>
          </a:xfrm>
          <a:prstGeom prst="bentConnector3">
            <a:avLst>
              <a:gd name="adj1" fmla="val 30000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F2C5F-5C47-6F2C-DAF4-378C7D955632}"/>
              </a:ext>
            </a:extLst>
          </p:cNvPr>
          <p:cNvGrpSpPr/>
          <p:nvPr/>
        </p:nvGrpSpPr>
        <p:grpSpPr>
          <a:xfrm>
            <a:off x="1058186" y="1621344"/>
            <a:ext cx="612000" cy="612000"/>
            <a:chOff x="1223300" y="1562750"/>
            <a:chExt cx="824100" cy="824100"/>
          </a:xfrm>
        </p:grpSpPr>
        <p:sp>
          <p:nvSpPr>
            <p:cNvPr id="482" name="Google Shape;482;p27"/>
            <p:cNvSpPr/>
            <p:nvPr/>
          </p:nvSpPr>
          <p:spPr>
            <a:xfrm>
              <a:off x="1223300" y="1562750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1346749" y="1669267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0F63F9-E4EE-7285-ECE8-F3F7DFF4A0EB}"/>
              </a:ext>
            </a:extLst>
          </p:cNvPr>
          <p:cNvGrpSpPr/>
          <p:nvPr/>
        </p:nvGrpSpPr>
        <p:grpSpPr>
          <a:xfrm>
            <a:off x="3135249" y="1621344"/>
            <a:ext cx="612000" cy="612000"/>
            <a:chOff x="2586438" y="1474497"/>
            <a:chExt cx="824100" cy="824100"/>
          </a:xfrm>
        </p:grpSpPr>
        <p:sp>
          <p:nvSpPr>
            <p:cNvPr id="483" name="Google Shape;483;p27"/>
            <p:cNvSpPr/>
            <p:nvPr/>
          </p:nvSpPr>
          <p:spPr>
            <a:xfrm>
              <a:off x="2586438" y="1474497"/>
              <a:ext cx="824100" cy="82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27"/>
            <p:cNvGrpSpPr/>
            <p:nvPr/>
          </p:nvGrpSpPr>
          <p:grpSpPr>
            <a:xfrm>
              <a:off x="2703928" y="1591455"/>
              <a:ext cx="577210" cy="580282"/>
              <a:chOff x="3095745" y="3805393"/>
              <a:chExt cx="352840" cy="354717"/>
            </a:xfrm>
          </p:grpSpPr>
          <p:sp>
            <p:nvSpPr>
              <p:cNvPr id="492" name="Google Shape;492;p27"/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4E32BD-D29F-3072-4833-D20A022A3070}"/>
              </a:ext>
            </a:extLst>
          </p:cNvPr>
          <p:cNvGrpSpPr/>
          <p:nvPr/>
        </p:nvGrpSpPr>
        <p:grpSpPr>
          <a:xfrm>
            <a:off x="4985278" y="1621344"/>
            <a:ext cx="612000" cy="612000"/>
            <a:chOff x="6665704" y="1562750"/>
            <a:chExt cx="824100" cy="824100"/>
          </a:xfrm>
        </p:grpSpPr>
        <p:sp>
          <p:nvSpPr>
            <p:cNvPr id="484" name="Google Shape;484;p27"/>
            <p:cNvSpPr/>
            <p:nvPr/>
          </p:nvSpPr>
          <p:spPr>
            <a:xfrm>
              <a:off x="6665704" y="1562750"/>
              <a:ext cx="824100" cy="82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" name="Google Shape;498;p27"/>
            <p:cNvGrpSpPr/>
            <p:nvPr/>
          </p:nvGrpSpPr>
          <p:grpSpPr>
            <a:xfrm>
              <a:off x="6789168" y="1684647"/>
              <a:ext cx="583817" cy="580314"/>
              <a:chOff x="3541011" y="3367320"/>
              <a:chExt cx="348257" cy="346188"/>
            </a:xfrm>
          </p:grpSpPr>
          <p:sp>
            <p:nvSpPr>
              <p:cNvPr id="499" name="Google Shape;499;p27"/>
              <p:cNvSpPr/>
              <p:nvPr/>
            </p:nvSpPr>
            <p:spPr>
              <a:xfrm>
                <a:off x="3541011" y="3367320"/>
                <a:ext cx="347906" cy="346188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877" extrusionOk="0">
                    <a:moveTo>
                      <a:pt x="4203" y="6323"/>
                    </a:moveTo>
                    <a:cubicBezTo>
                      <a:pt x="4322" y="6454"/>
                      <a:pt x="4465" y="6609"/>
                      <a:pt x="4620" y="6740"/>
                    </a:cubicBezTo>
                    <a:lnTo>
                      <a:pt x="4024" y="7335"/>
                    </a:lnTo>
                    <a:lnTo>
                      <a:pt x="3977" y="7287"/>
                    </a:lnTo>
                    <a:lnTo>
                      <a:pt x="3632" y="6942"/>
                    </a:lnTo>
                    <a:lnTo>
                      <a:pt x="3584" y="6906"/>
                    </a:lnTo>
                    <a:lnTo>
                      <a:pt x="4203" y="6323"/>
                    </a:lnTo>
                    <a:close/>
                    <a:moveTo>
                      <a:pt x="3239" y="7123"/>
                    </a:moveTo>
                    <a:cubicBezTo>
                      <a:pt x="3307" y="7123"/>
                      <a:pt x="3376" y="7150"/>
                      <a:pt x="3429" y="7204"/>
                    </a:cubicBezTo>
                    <a:lnTo>
                      <a:pt x="3763" y="7537"/>
                    </a:lnTo>
                    <a:cubicBezTo>
                      <a:pt x="3858" y="7632"/>
                      <a:pt x="3858" y="7799"/>
                      <a:pt x="3751" y="7894"/>
                    </a:cubicBezTo>
                    <a:lnTo>
                      <a:pt x="3560" y="8097"/>
                    </a:lnTo>
                    <a:lnTo>
                      <a:pt x="2858" y="7394"/>
                    </a:lnTo>
                    <a:lnTo>
                      <a:pt x="3048" y="7204"/>
                    </a:lnTo>
                    <a:cubicBezTo>
                      <a:pt x="3102" y="7150"/>
                      <a:pt x="3170" y="7123"/>
                      <a:pt x="3239" y="7123"/>
                    </a:cubicBezTo>
                    <a:close/>
                    <a:moveTo>
                      <a:pt x="2631" y="7597"/>
                    </a:moveTo>
                    <a:lnTo>
                      <a:pt x="3334" y="8299"/>
                    </a:lnTo>
                    <a:lnTo>
                      <a:pt x="1167" y="10478"/>
                    </a:lnTo>
                    <a:cubicBezTo>
                      <a:pt x="1113" y="10526"/>
                      <a:pt x="1045" y="10550"/>
                      <a:pt x="976" y="10550"/>
                    </a:cubicBezTo>
                    <a:cubicBezTo>
                      <a:pt x="908" y="10550"/>
                      <a:pt x="840" y="10526"/>
                      <a:pt x="786" y="10478"/>
                    </a:cubicBezTo>
                    <a:lnTo>
                      <a:pt x="453" y="10133"/>
                    </a:lnTo>
                    <a:cubicBezTo>
                      <a:pt x="357" y="10038"/>
                      <a:pt x="357" y="9883"/>
                      <a:pt x="465" y="9776"/>
                    </a:cubicBezTo>
                    <a:lnTo>
                      <a:pt x="2631" y="7597"/>
                    </a:lnTo>
                    <a:close/>
                    <a:moveTo>
                      <a:pt x="7120" y="1"/>
                    </a:moveTo>
                    <a:cubicBezTo>
                      <a:pt x="3989" y="1"/>
                      <a:pt x="2191" y="3537"/>
                      <a:pt x="4001" y="6073"/>
                    </a:cubicBezTo>
                    <a:lnTo>
                      <a:pt x="3274" y="6799"/>
                    </a:lnTo>
                    <a:cubicBezTo>
                      <a:pt x="3249" y="6796"/>
                      <a:pt x="3223" y="6794"/>
                      <a:pt x="3198" y="6794"/>
                    </a:cubicBezTo>
                    <a:cubicBezTo>
                      <a:pt x="3049" y="6794"/>
                      <a:pt x="2912" y="6854"/>
                      <a:pt x="2810" y="6966"/>
                    </a:cubicBezTo>
                    <a:lnTo>
                      <a:pt x="226" y="9549"/>
                    </a:lnTo>
                    <a:cubicBezTo>
                      <a:pt x="0" y="9776"/>
                      <a:pt x="0" y="10145"/>
                      <a:pt x="226" y="10371"/>
                    </a:cubicBezTo>
                    <a:lnTo>
                      <a:pt x="572" y="10716"/>
                    </a:lnTo>
                    <a:cubicBezTo>
                      <a:pt x="679" y="10823"/>
                      <a:pt x="828" y="10877"/>
                      <a:pt x="976" y="10877"/>
                    </a:cubicBezTo>
                    <a:cubicBezTo>
                      <a:pt x="1125" y="10877"/>
                      <a:pt x="1274" y="10823"/>
                      <a:pt x="1381" y="10716"/>
                    </a:cubicBezTo>
                    <a:lnTo>
                      <a:pt x="3655" y="8430"/>
                    </a:lnTo>
                    <a:lnTo>
                      <a:pt x="3977" y="8121"/>
                    </a:lnTo>
                    <a:cubicBezTo>
                      <a:pt x="4096" y="8002"/>
                      <a:pt x="4155" y="7835"/>
                      <a:pt x="4144" y="7656"/>
                    </a:cubicBezTo>
                    <a:lnTo>
                      <a:pt x="4870" y="6930"/>
                    </a:lnTo>
                    <a:cubicBezTo>
                      <a:pt x="5406" y="7323"/>
                      <a:pt x="6037" y="7573"/>
                      <a:pt x="6715" y="7632"/>
                    </a:cubicBezTo>
                    <a:lnTo>
                      <a:pt x="6727" y="7632"/>
                    </a:lnTo>
                    <a:cubicBezTo>
                      <a:pt x="6799" y="7632"/>
                      <a:pt x="6882" y="7573"/>
                      <a:pt x="6894" y="7478"/>
                    </a:cubicBezTo>
                    <a:cubicBezTo>
                      <a:pt x="6906" y="7394"/>
                      <a:pt x="6834" y="7323"/>
                      <a:pt x="6739" y="7299"/>
                    </a:cubicBezTo>
                    <a:cubicBezTo>
                      <a:pt x="6037" y="7228"/>
                      <a:pt x="5406" y="6966"/>
                      <a:pt x="4882" y="6549"/>
                    </a:cubicBezTo>
                    <a:cubicBezTo>
                      <a:pt x="2298" y="4465"/>
                      <a:pt x="3822" y="310"/>
                      <a:pt x="7096" y="310"/>
                    </a:cubicBezTo>
                    <a:cubicBezTo>
                      <a:pt x="8942" y="310"/>
                      <a:pt x="10418" y="1703"/>
                      <a:pt x="10597" y="3465"/>
                    </a:cubicBezTo>
                    <a:cubicBezTo>
                      <a:pt x="10609" y="3549"/>
                      <a:pt x="10692" y="3608"/>
                      <a:pt x="10775" y="3608"/>
                    </a:cubicBezTo>
                    <a:cubicBezTo>
                      <a:pt x="10871" y="3596"/>
                      <a:pt x="10930" y="3525"/>
                      <a:pt x="10930" y="3430"/>
                    </a:cubicBezTo>
                    <a:cubicBezTo>
                      <a:pt x="10728" y="1525"/>
                      <a:pt x="9120" y="1"/>
                      <a:pt x="7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3658105" y="3389599"/>
                <a:ext cx="208820" cy="199431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266" extrusionOk="0">
                    <a:moveTo>
                      <a:pt x="3441" y="336"/>
                    </a:moveTo>
                    <a:cubicBezTo>
                      <a:pt x="4989" y="336"/>
                      <a:pt x="6251" y="1587"/>
                      <a:pt x="6251" y="3146"/>
                    </a:cubicBezTo>
                    <a:cubicBezTo>
                      <a:pt x="6251" y="4694"/>
                      <a:pt x="4989" y="5944"/>
                      <a:pt x="3441" y="5944"/>
                    </a:cubicBezTo>
                    <a:cubicBezTo>
                      <a:pt x="2727" y="5944"/>
                      <a:pt x="1989" y="5682"/>
                      <a:pt x="1441" y="5135"/>
                    </a:cubicBezTo>
                    <a:cubicBezTo>
                      <a:pt x="345" y="4027"/>
                      <a:pt x="345" y="2241"/>
                      <a:pt x="1441" y="1158"/>
                    </a:cubicBezTo>
                    <a:cubicBezTo>
                      <a:pt x="1989" y="598"/>
                      <a:pt x="2703" y="336"/>
                      <a:pt x="3441" y="336"/>
                    </a:cubicBezTo>
                    <a:close/>
                    <a:moveTo>
                      <a:pt x="3428" y="0"/>
                    </a:moveTo>
                    <a:cubicBezTo>
                      <a:pt x="2628" y="0"/>
                      <a:pt x="1828" y="307"/>
                      <a:pt x="1215" y="920"/>
                    </a:cubicBezTo>
                    <a:cubicBezTo>
                      <a:pt x="0" y="2134"/>
                      <a:pt x="0" y="4123"/>
                      <a:pt x="1215" y="5337"/>
                    </a:cubicBezTo>
                    <a:cubicBezTo>
                      <a:pt x="1822" y="5944"/>
                      <a:pt x="2631" y="6266"/>
                      <a:pt x="3429" y="6266"/>
                    </a:cubicBezTo>
                    <a:cubicBezTo>
                      <a:pt x="5144" y="6266"/>
                      <a:pt x="6561" y="4873"/>
                      <a:pt x="6561" y="3134"/>
                    </a:cubicBezTo>
                    <a:cubicBezTo>
                      <a:pt x="6561" y="2301"/>
                      <a:pt x="6227" y="1515"/>
                      <a:pt x="5632" y="920"/>
                    </a:cubicBezTo>
                    <a:cubicBezTo>
                      <a:pt x="5025" y="307"/>
                      <a:pt x="4227" y="0"/>
                      <a:pt x="34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3720614" y="3426805"/>
                <a:ext cx="95164" cy="1160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645" extrusionOk="0">
                    <a:moveTo>
                      <a:pt x="1477" y="334"/>
                    </a:moveTo>
                    <a:cubicBezTo>
                      <a:pt x="1834" y="334"/>
                      <a:pt x="2132" y="632"/>
                      <a:pt x="2132" y="989"/>
                    </a:cubicBezTo>
                    <a:cubicBezTo>
                      <a:pt x="2132" y="1334"/>
                      <a:pt x="1834" y="1632"/>
                      <a:pt x="1477" y="1632"/>
                    </a:cubicBezTo>
                    <a:cubicBezTo>
                      <a:pt x="1120" y="1632"/>
                      <a:pt x="822" y="1334"/>
                      <a:pt x="822" y="989"/>
                    </a:cubicBezTo>
                    <a:cubicBezTo>
                      <a:pt x="822" y="608"/>
                      <a:pt x="1120" y="334"/>
                      <a:pt x="1477" y="334"/>
                    </a:cubicBezTo>
                    <a:close/>
                    <a:moveTo>
                      <a:pt x="1906" y="1953"/>
                    </a:moveTo>
                    <a:cubicBezTo>
                      <a:pt x="2287" y="1953"/>
                      <a:pt x="2620" y="2263"/>
                      <a:pt x="2620" y="2668"/>
                    </a:cubicBezTo>
                    <a:lnTo>
                      <a:pt x="2620" y="3335"/>
                    </a:lnTo>
                    <a:lnTo>
                      <a:pt x="2275" y="3335"/>
                    </a:lnTo>
                    <a:lnTo>
                      <a:pt x="2275" y="2632"/>
                    </a:lnTo>
                    <a:cubicBezTo>
                      <a:pt x="2275" y="2549"/>
                      <a:pt x="2203" y="2477"/>
                      <a:pt x="2108" y="2477"/>
                    </a:cubicBezTo>
                    <a:cubicBezTo>
                      <a:pt x="2025" y="2477"/>
                      <a:pt x="1953" y="2549"/>
                      <a:pt x="1953" y="2632"/>
                    </a:cubicBezTo>
                    <a:lnTo>
                      <a:pt x="1953" y="3335"/>
                    </a:lnTo>
                    <a:lnTo>
                      <a:pt x="953" y="3335"/>
                    </a:lnTo>
                    <a:lnTo>
                      <a:pt x="953" y="2632"/>
                    </a:lnTo>
                    <a:cubicBezTo>
                      <a:pt x="953" y="2549"/>
                      <a:pt x="882" y="2477"/>
                      <a:pt x="787" y="2477"/>
                    </a:cubicBezTo>
                    <a:cubicBezTo>
                      <a:pt x="691" y="2477"/>
                      <a:pt x="620" y="2549"/>
                      <a:pt x="620" y="2632"/>
                    </a:cubicBezTo>
                    <a:lnTo>
                      <a:pt x="620" y="3335"/>
                    </a:lnTo>
                    <a:lnTo>
                      <a:pt x="263" y="3335"/>
                    </a:lnTo>
                    <a:lnTo>
                      <a:pt x="263" y="2668"/>
                    </a:lnTo>
                    <a:cubicBezTo>
                      <a:pt x="263" y="2275"/>
                      <a:pt x="584" y="1953"/>
                      <a:pt x="977" y="1953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01" y="429"/>
                      <a:pt x="501" y="965"/>
                    </a:cubicBezTo>
                    <a:cubicBezTo>
                      <a:pt x="501" y="1239"/>
                      <a:pt x="608" y="1477"/>
                      <a:pt x="787" y="1656"/>
                    </a:cubicBezTo>
                    <a:cubicBezTo>
                      <a:pt x="322" y="1763"/>
                      <a:pt x="1" y="2180"/>
                      <a:pt x="1" y="2656"/>
                    </a:cubicBezTo>
                    <a:lnTo>
                      <a:pt x="1" y="3335"/>
                    </a:lnTo>
                    <a:cubicBezTo>
                      <a:pt x="1" y="3501"/>
                      <a:pt x="132" y="3644"/>
                      <a:pt x="310" y="3644"/>
                    </a:cubicBezTo>
                    <a:lnTo>
                      <a:pt x="2680" y="3644"/>
                    </a:lnTo>
                    <a:cubicBezTo>
                      <a:pt x="2846" y="3644"/>
                      <a:pt x="2989" y="3513"/>
                      <a:pt x="2989" y="3335"/>
                    </a:cubicBezTo>
                    <a:lnTo>
                      <a:pt x="2989" y="2656"/>
                    </a:lnTo>
                    <a:cubicBezTo>
                      <a:pt x="2965" y="2180"/>
                      <a:pt x="2620" y="1763"/>
                      <a:pt x="2156" y="1656"/>
                    </a:cubicBezTo>
                    <a:cubicBezTo>
                      <a:pt x="2334" y="1477"/>
                      <a:pt x="2442" y="1239"/>
                      <a:pt x="2442" y="965"/>
                    </a:cubicBezTo>
                    <a:cubicBezTo>
                      <a:pt x="2442" y="429"/>
                      <a:pt x="2013" y="1"/>
                      <a:pt x="1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3773671" y="3496030"/>
                <a:ext cx="115597" cy="11499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13" extrusionOk="0">
                    <a:moveTo>
                      <a:pt x="3433" y="0"/>
                    </a:moveTo>
                    <a:cubicBezTo>
                      <a:pt x="3361" y="0"/>
                      <a:pt x="3297" y="65"/>
                      <a:pt x="3287" y="148"/>
                    </a:cubicBezTo>
                    <a:cubicBezTo>
                      <a:pt x="3120" y="1803"/>
                      <a:pt x="1810" y="3112"/>
                      <a:pt x="143" y="3291"/>
                    </a:cubicBezTo>
                    <a:cubicBezTo>
                      <a:pt x="60" y="3303"/>
                      <a:pt x="1" y="3374"/>
                      <a:pt x="1" y="3469"/>
                    </a:cubicBezTo>
                    <a:cubicBezTo>
                      <a:pt x="13" y="3553"/>
                      <a:pt x="72" y="3612"/>
                      <a:pt x="167" y="3612"/>
                    </a:cubicBezTo>
                    <a:lnTo>
                      <a:pt x="179" y="3612"/>
                    </a:lnTo>
                    <a:cubicBezTo>
                      <a:pt x="1989" y="3422"/>
                      <a:pt x="3442" y="1993"/>
                      <a:pt x="3620" y="183"/>
                    </a:cubicBezTo>
                    <a:cubicBezTo>
                      <a:pt x="3632" y="88"/>
                      <a:pt x="3561" y="17"/>
                      <a:pt x="3465" y="5"/>
                    </a:cubicBezTo>
                    <a:cubicBezTo>
                      <a:pt x="3454" y="2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Left Brace 13">
            <a:extLst>
              <a:ext uri="{FF2B5EF4-FFF2-40B4-BE49-F238E27FC236}">
                <a16:creationId xmlns:a16="http://schemas.microsoft.com/office/drawing/2014/main" id="{89E91C82-6338-60C1-F7B8-47C07C0FE01E}"/>
              </a:ext>
            </a:extLst>
          </p:cNvPr>
          <p:cNvSpPr/>
          <p:nvPr/>
        </p:nvSpPr>
        <p:spPr>
          <a:xfrm rot="16200000">
            <a:off x="1316469" y="3428507"/>
            <a:ext cx="91575" cy="1208198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481;p27">
            <a:extLst>
              <a:ext uri="{FF2B5EF4-FFF2-40B4-BE49-F238E27FC236}">
                <a16:creationId xmlns:a16="http://schemas.microsoft.com/office/drawing/2014/main" id="{8968AF45-480B-6135-E36A-604F9184B036}"/>
              </a:ext>
            </a:extLst>
          </p:cNvPr>
          <p:cNvSpPr txBox="1">
            <a:spLocks/>
          </p:cNvSpPr>
          <p:nvPr/>
        </p:nvSpPr>
        <p:spPr>
          <a:xfrm>
            <a:off x="7093238" y="2509179"/>
            <a:ext cx="246347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3200">
                <a:solidFill>
                  <a:srgbClr val="FFD6E1"/>
                </a:solidFill>
              </a:rPr>
              <a:t>A2 + A325</a:t>
            </a:r>
            <a:endParaRPr lang="tr-TR" sz="3200"/>
          </a:p>
        </p:txBody>
      </p:sp>
      <p:cxnSp>
        <p:nvCxnSpPr>
          <p:cNvPr id="27" name="Google Shape;487;p27">
            <a:extLst>
              <a:ext uri="{FF2B5EF4-FFF2-40B4-BE49-F238E27FC236}">
                <a16:creationId xmlns:a16="http://schemas.microsoft.com/office/drawing/2014/main" id="{526E5395-176C-6DA4-32A9-B146C1CE5D66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 flipV="1">
            <a:off x="7093238" y="1927343"/>
            <a:ext cx="196136" cy="870735"/>
          </a:xfrm>
          <a:prstGeom prst="bentConnector3">
            <a:avLst>
              <a:gd name="adj1" fmla="val 21655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7B1164EF-AB06-6763-276C-399F1201BC13}"/>
              </a:ext>
            </a:extLst>
          </p:cNvPr>
          <p:cNvSpPr/>
          <p:nvPr/>
        </p:nvSpPr>
        <p:spPr>
          <a:xfrm rot="16200000">
            <a:off x="5633579" y="1111480"/>
            <a:ext cx="387482" cy="5842254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A29573-3E38-EB10-7F6C-F2B87CEA8FAF}"/>
              </a:ext>
            </a:extLst>
          </p:cNvPr>
          <p:cNvGrpSpPr/>
          <p:nvPr/>
        </p:nvGrpSpPr>
        <p:grpSpPr>
          <a:xfrm>
            <a:off x="7289374" y="1621344"/>
            <a:ext cx="612000" cy="612000"/>
            <a:chOff x="7289374" y="1621344"/>
            <a:chExt cx="612000" cy="612000"/>
          </a:xfrm>
        </p:grpSpPr>
        <p:sp>
          <p:nvSpPr>
            <p:cNvPr id="29" name="Google Shape;484;p27">
              <a:extLst>
                <a:ext uri="{FF2B5EF4-FFF2-40B4-BE49-F238E27FC236}">
                  <a16:creationId xmlns:a16="http://schemas.microsoft.com/office/drawing/2014/main" id="{95BAA8BC-418B-8AB8-D3C0-CAC369F04E25}"/>
                </a:ext>
              </a:extLst>
            </p:cNvPr>
            <p:cNvSpPr/>
            <p:nvPr/>
          </p:nvSpPr>
          <p:spPr>
            <a:xfrm>
              <a:off x="7289374" y="1621344"/>
              <a:ext cx="612000" cy="612000"/>
            </a:xfrm>
            <a:prstGeom prst="rect">
              <a:avLst/>
            </a:pr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pic>
          <p:nvPicPr>
            <p:cNvPr id="40" name="Graphic 39" descr="Route (Two Pins With A Path) outline">
              <a:extLst>
                <a:ext uri="{FF2B5EF4-FFF2-40B4-BE49-F238E27FC236}">
                  <a16:creationId xmlns:a16="http://schemas.microsoft.com/office/drawing/2014/main" id="{D7353660-140C-6AA4-3969-F4BEF95B6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79374" y="1711344"/>
              <a:ext cx="432000" cy="432000"/>
            </a:xfrm>
            <a:prstGeom prst="rect">
              <a:avLst/>
            </a:prstGeom>
          </p:spPr>
        </p:pic>
      </p:grpSp>
      <p:sp>
        <p:nvSpPr>
          <p:cNvPr id="8" name="Google Shape;477;p27">
            <a:extLst>
              <a:ext uri="{FF2B5EF4-FFF2-40B4-BE49-F238E27FC236}">
                <a16:creationId xmlns:a16="http://schemas.microsoft.com/office/drawing/2014/main" id="{87F8DFAF-1652-CFC6-33AB-973039C2B651}"/>
              </a:ext>
            </a:extLst>
          </p:cNvPr>
          <p:cNvSpPr txBox="1">
            <a:spLocks noGrp="1"/>
          </p:cNvSpPr>
          <p:nvPr/>
        </p:nvSpPr>
        <p:spPr>
          <a:xfrm>
            <a:off x="1085968" y="2539451"/>
            <a:ext cx="1427797" cy="43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A2</a:t>
            </a:r>
            <a:endParaRPr sz="3200"/>
          </a:p>
        </p:txBody>
      </p:sp>
      <p:sp>
        <p:nvSpPr>
          <p:cNvPr id="15" name="Google Shape;475;p27">
            <a:extLst>
              <a:ext uri="{FF2B5EF4-FFF2-40B4-BE49-F238E27FC236}">
                <a16:creationId xmlns:a16="http://schemas.microsoft.com/office/drawing/2014/main" id="{A00DA4D2-3754-F75C-B7C2-1D577806B6E6}"/>
              </a:ext>
            </a:extLst>
          </p:cNvPr>
          <p:cNvSpPr txBox="1">
            <a:spLocks/>
          </p:cNvSpPr>
          <p:nvPr/>
        </p:nvSpPr>
        <p:spPr>
          <a:xfrm>
            <a:off x="397456" y="4417032"/>
            <a:ext cx="192959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" sz="1600"/>
              <a:t>Maarheeze </a:t>
            </a:r>
            <a:endParaRPr lang="tr-TR" sz="1600"/>
          </a:p>
          <a:p>
            <a:pPr algn="ctr"/>
            <a:r>
              <a:rPr lang="en" sz="1600"/>
              <a:t>to </a:t>
            </a:r>
            <a:endParaRPr lang="tr-TR" sz="1600">
              <a:solidFill>
                <a:srgbClr val="FFFFFF"/>
              </a:solidFill>
            </a:endParaRPr>
          </a:p>
          <a:p>
            <a:pPr algn="ctr"/>
            <a:r>
              <a:rPr lang="en" sz="1600">
                <a:solidFill>
                  <a:srgbClr val="EEF0FF"/>
                </a:solidFill>
              </a:rPr>
              <a:t>'s-Hertogenbosch</a:t>
            </a:r>
            <a:endParaRPr lang="tr-TR" sz="1600"/>
          </a:p>
        </p:txBody>
      </p:sp>
      <p:sp>
        <p:nvSpPr>
          <p:cNvPr id="17" name="Google Shape;475;p27">
            <a:extLst>
              <a:ext uri="{FF2B5EF4-FFF2-40B4-BE49-F238E27FC236}">
                <a16:creationId xmlns:a16="http://schemas.microsoft.com/office/drawing/2014/main" id="{66DC7A96-4C9B-6C13-62A3-A4326C6B94F6}"/>
              </a:ext>
            </a:extLst>
          </p:cNvPr>
          <p:cNvSpPr txBox="1">
            <a:spLocks/>
          </p:cNvSpPr>
          <p:nvPr/>
        </p:nvSpPr>
        <p:spPr>
          <a:xfrm>
            <a:off x="4322975" y="4487408"/>
            <a:ext cx="312298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" sz="1600"/>
              <a:t>Maarheeze </a:t>
            </a:r>
            <a:endParaRPr lang="tr-TR" sz="1600"/>
          </a:p>
          <a:p>
            <a:pPr algn="ctr"/>
            <a:r>
              <a:rPr lang="en" sz="1600"/>
              <a:t>to </a:t>
            </a:r>
            <a:endParaRPr lang="tr-TR" sz="1600">
              <a:solidFill>
                <a:srgbClr val="FFFFFF"/>
              </a:solidFill>
            </a:endParaRPr>
          </a:p>
          <a:p>
            <a:pPr algn="ctr"/>
            <a:r>
              <a:rPr lang="en" sz="1600">
                <a:solidFill>
                  <a:srgbClr val="EEF0FF"/>
                </a:solidFill>
              </a:rPr>
              <a:t>Arnhem</a:t>
            </a:r>
          </a:p>
        </p:txBody>
      </p:sp>
      <p:sp>
        <p:nvSpPr>
          <p:cNvPr id="3" name="Google Shape;475;p27">
            <a:extLst>
              <a:ext uri="{FF2B5EF4-FFF2-40B4-BE49-F238E27FC236}">
                <a16:creationId xmlns:a16="http://schemas.microsoft.com/office/drawing/2014/main" id="{0D011DCC-EDBE-3C49-D6D8-43843C4EED7B}"/>
              </a:ext>
            </a:extLst>
          </p:cNvPr>
          <p:cNvSpPr txBox="1">
            <a:spLocks/>
          </p:cNvSpPr>
          <p:nvPr/>
        </p:nvSpPr>
        <p:spPr>
          <a:xfrm>
            <a:off x="2803737" y="324775"/>
            <a:ext cx="31209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" sz="3200" b="1"/>
              <a:t>Used Routes</a:t>
            </a:r>
            <a:endParaRPr lang="tr-TR" sz="3600" b="1"/>
          </a:p>
        </p:txBody>
      </p:sp>
    </p:spTree>
    <p:extLst>
      <p:ext uri="{BB962C8B-B14F-4D97-AF65-F5344CB8AC3E}">
        <p14:creationId xmlns:p14="http://schemas.microsoft.com/office/powerpoint/2010/main" val="3290289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Water with solid fill">
            <a:extLst>
              <a:ext uri="{FF2B5EF4-FFF2-40B4-BE49-F238E27FC236}">
                <a16:creationId xmlns:a16="http://schemas.microsoft.com/office/drawing/2014/main" id="{ECFE6CAF-7EBE-4AD0-3403-641A22F95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68823">
            <a:off x="3072773" y="2144740"/>
            <a:ext cx="547614" cy="547614"/>
          </a:xfrm>
          <a:prstGeom prst="rect">
            <a:avLst/>
          </a:prstGeom>
        </p:spPr>
      </p:pic>
      <p:pic>
        <p:nvPicPr>
          <p:cNvPr id="9" name="Graphic 8" descr="Water with solid fill">
            <a:extLst>
              <a:ext uri="{FF2B5EF4-FFF2-40B4-BE49-F238E27FC236}">
                <a16:creationId xmlns:a16="http://schemas.microsoft.com/office/drawing/2014/main" id="{3A255933-6A63-D164-C0A3-126E12B79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68823">
            <a:off x="2967415" y="1565834"/>
            <a:ext cx="753543" cy="753543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715435" y="713760"/>
            <a:ext cx="7630547" cy="4029690"/>
            <a:chOff x="952324" y="814650"/>
            <a:chExt cx="10174063" cy="5372920"/>
          </a:xfrm>
        </p:grpSpPr>
        <p:grpSp>
          <p:nvGrpSpPr>
            <p:cNvPr id="62" name="Group 127"/>
            <p:cNvGrpSpPr/>
            <p:nvPr/>
          </p:nvGrpSpPr>
          <p:grpSpPr>
            <a:xfrm>
              <a:off x="6020987" y="814650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Group 127"/>
            <p:cNvGrpSpPr/>
            <p:nvPr/>
          </p:nvGrpSpPr>
          <p:grpSpPr>
            <a:xfrm rot="10646173">
              <a:off x="952324" y="1026004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4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72752" y="1642418"/>
            <a:ext cx="776514" cy="1952920"/>
            <a:chOff x="7098978" y="2375796"/>
            <a:chExt cx="685800" cy="1724776"/>
          </a:xfrm>
        </p:grpSpPr>
        <p:sp>
          <p:nvSpPr>
            <p:cNvPr id="23" name="Rounded Rectangle 22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38139" y="1642418"/>
            <a:ext cx="776514" cy="1952920"/>
            <a:chOff x="7098978" y="2375796"/>
            <a:chExt cx="685800" cy="1724776"/>
          </a:xfrm>
        </p:grpSpPr>
        <p:sp>
          <p:nvSpPr>
            <p:cNvPr id="26" name="Rounded Rectangle 25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03524" y="1642418"/>
            <a:ext cx="2736275" cy="1952920"/>
            <a:chOff x="7098978" y="2375796"/>
            <a:chExt cx="2416619" cy="1724776"/>
          </a:xfrm>
        </p:grpSpPr>
        <p:sp>
          <p:nvSpPr>
            <p:cNvPr id="29" name="Rounded Rectangle 28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230022" y="3294443"/>
              <a:ext cx="421944" cy="737436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711189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711189 h 1624334"/>
                <a:gd name="connsiteX0" fmla="*/ 0 w 561332"/>
                <a:gd name="connsiteY0" fmla="*/ 101599 h 1014744"/>
                <a:gd name="connsiteX1" fmla="*/ 561332 w 561332"/>
                <a:gd name="connsiteY1" fmla="*/ 0 h 1014744"/>
                <a:gd name="connsiteX2" fmla="*/ 561332 w 561332"/>
                <a:gd name="connsiteY2" fmla="*/ 734078 h 1014744"/>
                <a:gd name="connsiteX3" fmla="*/ 479127 w 561332"/>
                <a:gd name="connsiteY3" fmla="*/ 932539 h 1014744"/>
                <a:gd name="connsiteX4" fmla="*/ 280666 w 561332"/>
                <a:gd name="connsiteY4" fmla="*/ 1014744 h 1014744"/>
                <a:gd name="connsiteX5" fmla="*/ 280666 w 561332"/>
                <a:gd name="connsiteY5" fmla="*/ 1014744 h 1014744"/>
                <a:gd name="connsiteX6" fmla="*/ 82205 w 561332"/>
                <a:gd name="connsiteY6" fmla="*/ 932539 h 1014744"/>
                <a:gd name="connsiteX7" fmla="*/ 0 w 561332"/>
                <a:gd name="connsiteY7" fmla="*/ 734078 h 1014744"/>
                <a:gd name="connsiteX8" fmla="*/ 0 w 561332"/>
                <a:gd name="connsiteY8" fmla="*/ 101599 h 1014744"/>
                <a:gd name="connsiteX0" fmla="*/ 0 w 561750"/>
                <a:gd name="connsiteY0" fmla="*/ 26095 h 939240"/>
                <a:gd name="connsiteX1" fmla="*/ 561750 w 561750"/>
                <a:gd name="connsiteY1" fmla="*/ 0 h 939240"/>
                <a:gd name="connsiteX2" fmla="*/ 561332 w 561750"/>
                <a:gd name="connsiteY2" fmla="*/ 658574 h 939240"/>
                <a:gd name="connsiteX3" fmla="*/ 479127 w 561750"/>
                <a:gd name="connsiteY3" fmla="*/ 857035 h 939240"/>
                <a:gd name="connsiteX4" fmla="*/ 280666 w 561750"/>
                <a:gd name="connsiteY4" fmla="*/ 939240 h 939240"/>
                <a:gd name="connsiteX5" fmla="*/ 280666 w 561750"/>
                <a:gd name="connsiteY5" fmla="*/ 939240 h 939240"/>
                <a:gd name="connsiteX6" fmla="*/ 82205 w 561750"/>
                <a:gd name="connsiteY6" fmla="*/ 857035 h 939240"/>
                <a:gd name="connsiteX7" fmla="*/ 0 w 561750"/>
                <a:gd name="connsiteY7" fmla="*/ 658574 h 939240"/>
                <a:gd name="connsiteX8" fmla="*/ 0 w 561750"/>
                <a:gd name="connsiteY8" fmla="*/ 26095 h 939240"/>
                <a:gd name="connsiteX0" fmla="*/ 0 w 566107"/>
                <a:gd name="connsiteY0" fmla="*/ 0 h 913145"/>
                <a:gd name="connsiteX1" fmla="*/ 566107 w 566107"/>
                <a:gd name="connsiteY1" fmla="*/ 13627 h 913145"/>
                <a:gd name="connsiteX2" fmla="*/ 561332 w 566107"/>
                <a:gd name="connsiteY2" fmla="*/ 632479 h 913145"/>
                <a:gd name="connsiteX3" fmla="*/ 479127 w 566107"/>
                <a:gd name="connsiteY3" fmla="*/ 830940 h 913145"/>
                <a:gd name="connsiteX4" fmla="*/ 280666 w 566107"/>
                <a:gd name="connsiteY4" fmla="*/ 913145 h 913145"/>
                <a:gd name="connsiteX5" fmla="*/ 280666 w 566107"/>
                <a:gd name="connsiteY5" fmla="*/ 913145 h 913145"/>
                <a:gd name="connsiteX6" fmla="*/ 82205 w 566107"/>
                <a:gd name="connsiteY6" fmla="*/ 830940 h 913145"/>
                <a:gd name="connsiteX7" fmla="*/ 0 w 566107"/>
                <a:gd name="connsiteY7" fmla="*/ 632479 h 913145"/>
                <a:gd name="connsiteX8" fmla="*/ 0 w 566107"/>
                <a:gd name="connsiteY8" fmla="*/ 0 h 913145"/>
                <a:gd name="connsiteX0" fmla="*/ 0 w 562585"/>
                <a:gd name="connsiteY0" fmla="*/ 6069 h 919214"/>
                <a:gd name="connsiteX1" fmla="*/ 562585 w 562585"/>
                <a:gd name="connsiteY1" fmla="*/ 0 h 919214"/>
                <a:gd name="connsiteX2" fmla="*/ 561332 w 562585"/>
                <a:gd name="connsiteY2" fmla="*/ 638548 h 919214"/>
                <a:gd name="connsiteX3" fmla="*/ 479127 w 562585"/>
                <a:gd name="connsiteY3" fmla="*/ 837009 h 919214"/>
                <a:gd name="connsiteX4" fmla="*/ 280666 w 562585"/>
                <a:gd name="connsiteY4" fmla="*/ 919214 h 919214"/>
                <a:gd name="connsiteX5" fmla="*/ 280666 w 562585"/>
                <a:gd name="connsiteY5" fmla="*/ 919214 h 919214"/>
                <a:gd name="connsiteX6" fmla="*/ 82205 w 562585"/>
                <a:gd name="connsiteY6" fmla="*/ 837009 h 919214"/>
                <a:gd name="connsiteX7" fmla="*/ 0 w 562585"/>
                <a:gd name="connsiteY7" fmla="*/ 638548 h 919214"/>
                <a:gd name="connsiteX8" fmla="*/ 0 w 562585"/>
                <a:gd name="connsiteY8" fmla="*/ 6069 h 9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585" h="919214">
                  <a:moveTo>
                    <a:pt x="0" y="6069"/>
                  </a:moveTo>
                  <a:lnTo>
                    <a:pt x="562585" y="0"/>
                  </a:lnTo>
                  <a:cubicBezTo>
                    <a:pt x="562446" y="219525"/>
                    <a:pt x="561471" y="419023"/>
                    <a:pt x="561332" y="638548"/>
                  </a:cubicBezTo>
                  <a:cubicBezTo>
                    <a:pt x="561332" y="712985"/>
                    <a:pt x="531762" y="784374"/>
                    <a:pt x="479127" y="837009"/>
                  </a:cubicBezTo>
                  <a:cubicBezTo>
                    <a:pt x="426492" y="889644"/>
                    <a:pt x="355103" y="919214"/>
                    <a:pt x="280666" y="919214"/>
                  </a:cubicBezTo>
                  <a:lnTo>
                    <a:pt x="280666" y="919214"/>
                  </a:lnTo>
                  <a:cubicBezTo>
                    <a:pt x="206229" y="919214"/>
                    <a:pt x="134840" y="889644"/>
                    <a:pt x="82205" y="837009"/>
                  </a:cubicBezTo>
                  <a:cubicBezTo>
                    <a:pt x="29570" y="784374"/>
                    <a:pt x="0" y="712985"/>
                    <a:pt x="0" y="638548"/>
                  </a:cubicBezTo>
                  <a:lnTo>
                    <a:pt x="0" y="60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8146009" y="2475698"/>
              <a:ext cx="421005" cy="1556182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203197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203197 h 1624334"/>
                <a:gd name="connsiteX0" fmla="*/ 0 w 561332"/>
                <a:gd name="connsiteY0" fmla="*/ 0 h 1421137"/>
                <a:gd name="connsiteX1" fmla="*/ 561332 w 561332"/>
                <a:gd name="connsiteY1" fmla="*/ 0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421137"/>
                <a:gd name="connsiteX1" fmla="*/ 561332 w 561332"/>
                <a:gd name="connsiteY1" fmla="*/ 101598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353840"/>
                <a:gd name="connsiteX1" fmla="*/ 561332 w 561332"/>
                <a:gd name="connsiteY1" fmla="*/ 34301 h 1353840"/>
                <a:gd name="connsiteX2" fmla="*/ 561332 w 561332"/>
                <a:gd name="connsiteY2" fmla="*/ 1073174 h 1353840"/>
                <a:gd name="connsiteX3" fmla="*/ 479127 w 561332"/>
                <a:gd name="connsiteY3" fmla="*/ 1271635 h 1353840"/>
                <a:gd name="connsiteX4" fmla="*/ 280666 w 561332"/>
                <a:gd name="connsiteY4" fmla="*/ 1353840 h 1353840"/>
                <a:gd name="connsiteX5" fmla="*/ 280666 w 561332"/>
                <a:gd name="connsiteY5" fmla="*/ 1353840 h 1353840"/>
                <a:gd name="connsiteX6" fmla="*/ 82205 w 561332"/>
                <a:gd name="connsiteY6" fmla="*/ 1271635 h 1353840"/>
                <a:gd name="connsiteX7" fmla="*/ 0 w 561332"/>
                <a:gd name="connsiteY7" fmla="*/ 1073174 h 1353840"/>
                <a:gd name="connsiteX8" fmla="*/ 0 w 561332"/>
                <a:gd name="connsiteY8" fmla="*/ 0 h 1353840"/>
                <a:gd name="connsiteX0" fmla="*/ 0 w 561332"/>
                <a:gd name="connsiteY0" fmla="*/ 32996 h 1319539"/>
                <a:gd name="connsiteX1" fmla="*/ 561332 w 561332"/>
                <a:gd name="connsiteY1" fmla="*/ 0 h 1319539"/>
                <a:gd name="connsiteX2" fmla="*/ 561332 w 561332"/>
                <a:gd name="connsiteY2" fmla="*/ 1038873 h 1319539"/>
                <a:gd name="connsiteX3" fmla="*/ 479127 w 561332"/>
                <a:gd name="connsiteY3" fmla="*/ 1237334 h 1319539"/>
                <a:gd name="connsiteX4" fmla="*/ 280666 w 561332"/>
                <a:gd name="connsiteY4" fmla="*/ 1319539 h 1319539"/>
                <a:gd name="connsiteX5" fmla="*/ 280666 w 561332"/>
                <a:gd name="connsiteY5" fmla="*/ 1319539 h 1319539"/>
                <a:gd name="connsiteX6" fmla="*/ 82205 w 561332"/>
                <a:gd name="connsiteY6" fmla="*/ 1237334 h 1319539"/>
                <a:gd name="connsiteX7" fmla="*/ 0 w 561332"/>
                <a:gd name="connsiteY7" fmla="*/ 1038873 h 1319539"/>
                <a:gd name="connsiteX8" fmla="*/ 0 w 561332"/>
                <a:gd name="connsiteY8" fmla="*/ 32996 h 1319539"/>
                <a:gd name="connsiteX0" fmla="*/ 1074 w 561332"/>
                <a:gd name="connsiteY0" fmla="*/ 0 h 1331846"/>
                <a:gd name="connsiteX1" fmla="*/ 561332 w 561332"/>
                <a:gd name="connsiteY1" fmla="*/ 12307 h 1331846"/>
                <a:gd name="connsiteX2" fmla="*/ 561332 w 561332"/>
                <a:gd name="connsiteY2" fmla="*/ 1051180 h 1331846"/>
                <a:gd name="connsiteX3" fmla="*/ 479127 w 561332"/>
                <a:gd name="connsiteY3" fmla="*/ 1249641 h 1331846"/>
                <a:gd name="connsiteX4" fmla="*/ 280666 w 561332"/>
                <a:gd name="connsiteY4" fmla="*/ 1331846 h 1331846"/>
                <a:gd name="connsiteX5" fmla="*/ 280666 w 561332"/>
                <a:gd name="connsiteY5" fmla="*/ 1331846 h 1331846"/>
                <a:gd name="connsiteX6" fmla="*/ 82205 w 561332"/>
                <a:gd name="connsiteY6" fmla="*/ 1249641 h 1331846"/>
                <a:gd name="connsiteX7" fmla="*/ 0 w 561332"/>
                <a:gd name="connsiteY7" fmla="*/ 1051180 h 1331846"/>
                <a:gd name="connsiteX8" fmla="*/ 1074 w 561332"/>
                <a:gd name="connsiteY8" fmla="*/ 0 h 13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331846">
                  <a:moveTo>
                    <a:pt x="1074" y="0"/>
                  </a:moveTo>
                  <a:lnTo>
                    <a:pt x="561332" y="12307"/>
                  </a:lnTo>
                  <a:lnTo>
                    <a:pt x="561332" y="1051180"/>
                  </a:lnTo>
                  <a:cubicBezTo>
                    <a:pt x="561332" y="1125617"/>
                    <a:pt x="531762" y="1197006"/>
                    <a:pt x="479127" y="1249641"/>
                  </a:cubicBezTo>
                  <a:cubicBezTo>
                    <a:pt x="426492" y="1302276"/>
                    <a:pt x="355103" y="1331846"/>
                    <a:pt x="280666" y="1331846"/>
                  </a:cubicBezTo>
                  <a:lnTo>
                    <a:pt x="280666" y="1331846"/>
                  </a:lnTo>
                  <a:cubicBezTo>
                    <a:pt x="206229" y="1331846"/>
                    <a:pt x="134840" y="1302276"/>
                    <a:pt x="82205" y="1249641"/>
                  </a:cubicBezTo>
                  <a:cubicBezTo>
                    <a:pt x="29570" y="1197006"/>
                    <a:pt x="0" y="1125617"/>
                    <a:pt x="0" y="1051180"/>
                  </a:cubicBezTo>
                  <a:lnTo>
                    <a:pt x="107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050611" y="2837730"/>
              <a:ext cx="464986" cy="1194149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1015984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1015984 h 1624334"/>
                <a:gd name="connsiteX0" fmla="*/ 0 w 561332"/>
                <a:gd name="connsiteY0" fmla="*/ 0 h 608350"/>
                <a:gd name="connsiteX1" fmla="*/ 561332 w 561332"/>
                <a:gd name="connsiteY1" fmla="*/ 0 h 608350"/>
                <a:gd name="connsiteX2" fmla="*/ 561332 w 561332"/>
                <a:gd name="connsiteY2" fmla="*/ 327684 h 608350"/>
                <a:gd name="connsiteX3" fmla="*/ 479127 w 561332"/>
                <a:gd name="connsiteY3" fmla="*/ 526145 h 608350"/>
                <a:gd name="connsiteX4" fmla="*/ 280666 w 561332"/>
                <a:gd name="connsiteY4" fmla="*/ 608350 h 608350"/>
                <a:gd name="connsiteX5" fmla="*/ 280666 w 561332"/>
                <a:gd name="connsiteY5" fmla="*/ 608350 h 608350"/>
                <a:gd name="connsiteX6" fmla="*/ 82205 w 561332"/>
                <a:gd name="connsiteY6" fmla="*/ 526145 h 608350"/>
                <a:gd name="connsiteX7" fmla="*/ 0 w 561332"/>
                <a:gd name="connsiteY7" fmla="*/ 327684 h 608350"/>
                <a:gd name="connsiteX8" fmla="*/ 0 w 561332"/>
                <a:gd name="connsiteY8" fmla="*/ 0 h 60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608350">
                  <a:moveTo>
                    <a:pt x="0" y="0"/>
                  </a:moveTo>
                  <a:lnTo>
                    <a:pt x="561332" y="0"/>
                  </a:lnTo>
                  <a:lnTo>
                    <a:pt x="561332" y="327684"/>
                  </a:lnTo>
                  <a:cubicBezTo>
                    <a:pt x="561332" y="402121"/>
                    <a:pt x="531762" y="473510"/>
                    <a:pt x="479127" y="526145"/>
                  </a:cubicBezTo>
                  <a:cubicBezTo>
                    <a:pt x="426492" y="578780"/>
                    <a:pt x="355103" y="608350"/>
                    <a:pt x="280666" y="608350"/>
                  </a:cubicBezTo>
                  <a:lnTo>
                    <a:pt x="280666" y="608350"/>
                  </a:lnTo>
                  <a:cubicBezTo>
                    <a:pt x="206229" y="608350"/>
                    <a:pt x="134840" y="578780"/>
                    <a:pt x="82205" y="526145"/>
                  </a:cubicBezTo>
                  <a:cubicBezTo>
                    <a:pt x="29570" y="473510"/>
                    <a:pt x="0" y="402121"/>
                    <a:pt x="0" y="3276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85850" y="3699926"/>
            <a:ext cx="3893322" cy="327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430967" y="2850328"/>
            <a:ext cx="1122501" cy="862793"/>
            <a:chOff x="7389812" y="4572000"/>
            <a:chExt cx="991368" cy="762000"/>
          </a:xfrm>
        </p:grpSpPr>
        <p:sp>
          <p:nvSpPr>
            <p:cNvPr id="36" name="Rectangle 3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474193" y="2850328"/>
            <a:ext cx="1122501" cy="862793"/>
            <a:chOff x="7389812" y="4572000"/>
            <a:chExt cx="991368" cy="762000"/>
          </a:xfrm>
        </p:grpSpPr>
        <p:sp>
          <p:nvSpPr>
            <p:cNvPr id="41" name="Rectangle 40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11343" y="2850328"/>
            <a:ext cx="1122501" cy="862793"/>
            <a:chOff x="7389812" y="4572000"/>
            <a:chExt cx="991368" cy="762000"/>
          </a:xfrm>
        </p:grpSpPr>
        <p:sp>
          <p:nvSpPr>
            <p:cNvPr id="46" name="Rectangle 4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 flipH="1">
            <a:off x="6000750" y="1634829"/>
            <a:ext cx="25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400">
                <a:solidFill>
                  <a:srgbClr val="FFC000"/>
                </a:solidFill>
              </a:rPr>
              <a:t>Gradient Boosting</a:t>
            </a:r>
            <a:endParaRPr lang="en-US" sz="1400">
              <a:solidFill>
                <a:srgbClr val="FFC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6000750" y="2682579"/>
            <a:ext cx="25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>
                <a:solidFill>
                  <a:srgbClr val="FFC000"/>
                </a:solidFill>
              </a:rPr>
              <a:t>RandomForest Regressor</a:t>
            </a:r>
          </a:p>
        </p:txBody>
      </p:sp>
      <p:sp>
        <p:nvSpPr>
          <p:cNvPr id="81" name="TextBox 80"/>
          <p:cNvSpPr txBox="1"/>
          <p:nvPr/>
        </p:nvSpPr>
        <p:spPr>
          <a:xfrm flipH="1">
            <a:off x="6000750" y="3730329"/>
            <a:ext cx="25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400">
                <a:solidFill>
                  <a:srgbClr val="FFC000"/>
                </a:solidFill>
              </a:rPr>
              <a:t>XGBoostRegressor</a:t>
            </a:r>
          </a:p>
        </p:txBody>
      </p:sp>
      <p:sp>
        <p:nvSpPr>
          <p:cNvPr id="82" name="Oval 81"/>
          <p:cNvSpPr/>
          <p:nvPr/>
        </p:nvSpPr>
        <p:spPr>
          <a:xfrm>
            <a:off x="5325732" y="1530111"/>
            <a:ext cx="571500" cy="57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US" sz="105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325732" y="2565281"/>
            <a:ext cx="571500" cy="5715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84" name="Oval 83"/>
          <p:cNvSpPr/>
          <p:nvPr/>
        </p:nvSpPr>
        <p:spPr>
          <a:xfrm>
            <a:off x="5325732" y="3600450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EE6B9BAC-A098-4988-AF8F-38AD64458634}"/>
              </a:ext>
            </a:extLst>
          </p:cNvPr>
          <p:cNvSpPr txBox="1">
            <a:spLocks/>
          </p:cNvSpPr>
          <p:nvPr/>
        </p:nvSpPr>
        <p:spPr>
          <a:xfrm>
            <a:off x="1334910" y="589984"/>
            <a:ext cx="6821903" cy="7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799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GB"/>
              <a:t>Models Used</a:t>
            </a: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833341" y="1742775"/>
            <a:ext cx="501789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and Results</a:t>
            </a: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fbeelding 3" descr="Afbeelding met Kinderkunst, tekening, illustratie, Tekenfilm&#10;&#10;Automatisch gegenereerde beschrijving">
            <a:extLst>
              <a:ext uri="{FF2B5EF4-FFF2-40B4-BE49-F238E27FC236}">
                <a16:creationId xmlns:a16="http://schemas.microsoft.com/office/drawing/2014/main" id="{F1E915AE-01DF-5C92-A43B-1D9BC8CF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5" y="1868575"/>
            <a:ext cx="1738942" cy="10851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155C9E7D-6520-3AF4-6CCF-833086C2E193}"/>
              </a:ext>
            </a:extLst>
          </p:cNvPr>
          <p:cNvSpPr/>
          <p:nvPr/>
        </p:nvSpPr>
        <p:spPr>
          <a:xfrm>
            <a:off x="5782875" y="1868575"/>
            <a:ext cx="2823991" cy="1085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C9054519-F74E-DF8F-2B98-CE81D6B3D0FB}"/>
              </a:ext>
            </a:extLst>
          </p:cNvPr>
          <p:cNvCxnSpPr/>
          <p:nvPr/>
        </p:nvCxnSpPr>
        <p:spPr>
          <a:xfrm>
            <a:off x="6867925" y="1868575"/>
            <a:ext cx="0" cy="108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7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4388240" y="1644143"/>
            <a:ext cx="1371243" cy="1371243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ctr"/>
          <a:lstStyle/>
          <a:p>
            <a:pPr algn="ctr" defTabSz="685595"/>
            <a:r>
              <a:rPr lang="en-US" sz="5400" baseline="30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0.84</a:t>
            </a:r>
          </a:p>
        </p:txBody>
      </p:sp>
      <p:sp>
        <p:nvSpPr>
          <p:cNvPr id="4" name="Round Diagonal Corner Rectangle 3"/>
          <p:cNvSpPr/>
          <p:nvPr/>
        </p:nvSpPr>
        <p:spPr>
          <a:xfrm>
            <a:off x="3180337" y="3106131"/>
            <a:ext cx="1096994" cy="1096994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r>
              <a:rPr lang="en-GB" sz="2000">
                <a:solidFill>
                  <a:schemeClr val="bg1"/>
                </a:solidFill>
              </a:rPr>
              <a:t>217.02</a:t>
            </a:r>
            <a:endParaRPr lang="en-US" sz="2000" baseline="30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 flipH="1">
            <a:off x="4388241" y="3106132"/>
            <a:ext cx="1234118" cy="1234118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r>
              <a:rPr lang="en-GB" sz="2800">
                <a:solidFill>
                  <a:schemeClr val="bg1"/>
                </a:solidFill>
              </a:rPr>
              <a:t>14.73</a:t>
            </a:r>
            <a:endParaRPr lang="en-US" sz="2800" baseline="30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0430" y="3377700"/>
            <a:ext cx="2378996" cy="64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595"/>
            <a:r>
              <a:rPr lang="en-GB" sz="1800" b="1">
                <a:solidFill>
                  <a:srgbClr val="FF9973"/>
                </a:solidFill>
              </a:rPr>
              <a:t>MSE</a:t>
            </a:r>
          </a:p>
          <a:p>
            <a:pPr algn="r" defTabSz="685595"/>
            <a:r>
              <a:rPr lang="en-US" sz="1799">
                <a:solidFill>
                  <a:srgbClr val="6DA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Mean Squared Error </a:t>
            </a:r>
            <a:endParaRPr lang="en-US" sz="1349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4833" y="1914265"/>
            <a:ext cx="2378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595"/>
            <a:r>
              <a:rPr lang="en-GB" sz="3600" b="1">
                <a:solidFill>
                  <a:srgbClr val="E898AC"/>
                </a:solidFill>
              </a:rPr>
              <a:t>R²</a:t>
            </a:r>
          </a:p>
          <a:p>
            <a:pPr defTabSz="685595"/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R-squared</a:t>
            </a:r>
            <a:endParaRPr lang="en-GB" sz="36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74575" y="3377700"/>
            <a:ext cx="23789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595"/>
            <a:r>
              <a:rPr lang="en-GB" sz="1800" b="1">
                <a:solidFill>
                  <a:srgbClr val="F64975"/>
                </a:solidFill>
              </a:rPr>
              <a:t>RMSE</a:t>
            </a:r>
          </a:p>
          <a:p>
            <a:pPr defTabSz="685595"/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Root Mean Squared Error</a:t>
            </a:r>
            <a:endParaRPr lang="en-US" sz="1349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7178" y="716573"/>
            <a:ext cx="420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5"/>
            <a:r>
              <a:rPr lang="tr-TR" sz="3600">
                <a:solidFill>
                  <a:srgbClr val="0070C0"/>
                </a:solidFill>
                <a:latin typeface="Share Tech" panose="020B0604020202020204" charset="0"/>
              </a:rPr>
              <a:t>Gradient Boostin</a:t>
            </a:r>
            <a:r>
              <a:rPr lang="en-US" sz="3600">
                <a:solidFill>
                  <a:srgbClr val="0070C0"/>
                </a:solidFill>
                <a:latin typeface="Share Tech" panose="020B0604020202020204" charset="0"/>
              </a:rPr>
              <a:t>g</a:t>
            </a:r>
            <a:endParaRPr lang="en-US" sz="3299">
              <a:solidFill>
                <a:srgbClr val="0070C0"/>
              </a:solidFill>
              <a:latin typeface="Share Tech" panose="020B0604020202020204" charset="0"/>
              <a:cs typeface="Arial" panose="020B0604020202020204" pitchFamily="34" charset="0"/>
            </a:endParaRPr>
          </a:p>
        </p:txBody>
      </p:sp>
      <p:pic>
        <p:nvPicPr>
          <p:cNvPr id="2" name="Picture 6" descr="Flow diagram of gradient boosting machine learning method. The ensemble...  | Download Scientific Diagram">
            <a:extLst>
              <a:ext uri="{FF2B5EF4-FFF2-40B4-BE49-F238E27FC236}">
                <a16:creationId xmlns:a16="http://schemas.microsoft.com/office/drawing/2014/main" id="{764C4BAF-391E-E87B-C657-6BB43EE5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4" y="317165"/>
            <a:ext cx="4086499" cy="268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1420811" y="1742775"/>
            <a:ext cx="384295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Understanding</a:t>
            </a: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fbeelding 3" descr="Afbeelding met meubels, tekenfilm, bureau, lade&#10;&#10;Automatisch gegenereerde beschrijving">
            <a:extLst>
              <a:ext uri="{FF2B5EF4-FFF2-40B4-BE49-F238E27FC236}">
                <a16:creationId xmlns:a16="http://schemas.microsoft.com/office/drawing/2014/main" id="{EBA75C62-9FB8-F9CC-AA49-F80C5588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291" y="1868575"/>
            <a:ext cx="1446800" cy="10851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BC90F300-EA75-656D-E462-A86958BF4A38}"/>
              </a:ext>
            </a:extLst>
          </p:cNvPr>
          <p:cNvSpPr/>
          <p:nvPr/>
        </p:nvSpPr>
        <p:spPr>
          <a:xfrm>
            <a:off x="5782876" y="1868575"/>
            <a:ext cx="2531850" cy="1085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235F848F-82C8-0227-3BCA-2CF865365AE6}"/>
              </a:ext>
            </a:extLst>
          </p:cNvPr>
          <p:cNvCxnSpPr/>
          <p:nvPr/>
        </p:nvCxnSpPr>
        <p:spPr>
          <a:xfrm>
            <a:off x="6867925" y="1868575"/>
            <a:ext cx="0" cy="108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01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4713705" y="1644143"/>
            <a:ext cx="1371243" cy="1371243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ctr"/>
          <a:lstStyle/>
          <a:p>
            <a:pPr algn="ctr" defTabSz="685595"/>
            <a:r>
              <a:rPr lang="en-US" sz="5400" baseline="30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</a:t>
            </a:r>
          </a:p>
        </p:txBody>
      </p:sp>
      <p:sp>
        <p:nvSpPr>
          <p:cNvPr id="4" name="Round Diagonal Corner Rectangle 3"/>
          <p:cNvSpPr/>
          <p:nvPr/>
        </p:nvSpPr>
        <p:spPr>
          <a:xfrm>
            <a:off x="3505802" y="3106131"/>
            <a:ext cx="1096994" cy="1096994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r>
              <a:rPr lang="en-GB" sz="2000">
                <a:solidFill>
                  <a:schemeClr val="bg1"/>
                </a:solidFill>
              </a:rPr>
              <a:t>20.20</a:t>
            </a:r>
            <a:endParaRPr lang="en-US" sz="2000" baseline="30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 flipH="1">
            <a:off x="4713706" y="3106132"/>
            <a:ext cx="1234118" cy="1234118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r>
              <a:rPr lang="en-GB" sz="2800">
                <a:solidFill>
                  <a:schemeClr val="bg1"/>
                </a:solidFill>
              </a:rPr>
              <a:t>4,5</a:t>
            </a:r>
            <a:endParaRPr lang="en-US" sz="2800" baseline="30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5895" y="3377700"/>
            <a:ext cx="2378996" cy="64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595"/>
            <a:r>
              <a:rPr lang="en-GB" sz="1800" b="1">
                <a:solidFill>
                  <a:srgbClr val="FF9973"/>
                </a:solidFill>
              </a:rPr>
              <a:t>MSE</a:t>
            </a:r>
          </a:p>
          <a:p>
            <a:pPr algn="r" defTabSz="685595"/>
            <a:r>
              <a:rPr lang="en-US" sz="1799">
                <a:solidFill>
                  <a:srgbClr val="6DA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Mean Squared Error </a:t>
            </a:r>
            <a:endParaRPr lang="en-US" sz="1349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0298" y="1914265"/>
            <a:ext cx="2378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595"/>
            <a:r>
              <a:rPr lang="en-GB" sz="3600" b="1">
                <a:solidFill>
                  <a:srgbClr val="E898AC"/>
                </a:solidFill>
              </a:rPr>
              <a:t>R²</a:t>
            </a:r>
          </a:p>
          <a:p>
            <a:pPr defTabSz="685595"/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R-squared</a:t>
            </a:r>
            <a:endParaRPr lang="en-GB" sz="36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00040" y="3377700"/>
            <a:ext cx="23789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595"/>
            <a:r>
              <a:rPr lang="en-GB" sz="1800" b="1">
                <a:solidFill>
                  <a:srgbClr val="F64975"/>
                </a:solidFill>
              </a:rPr>
              <a:t>RMSE</a:t>
            </a:r>
          </a:p>
          <a:p>
            <a:pPr defTabSz="685595"/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Root Mean Squared Error</a:t>
            </a:r>
            <a:endParaRPr lang="en-US" sz="1349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7178" y="716573"/>
            <a:ext cx="472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>
                <a:solidFill>
                  <a:srgbClr val="0070C0"/>
                </a:solidFill>
                <a:latin typeface="Share Tech" panose="020B0604020202020204" charset="0"/>
              </a:rPr>
              <a:t>RandomForest Regressor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ECCC7E-D05F-F31E-2BF3-EBDDED7624AB}"/>
              </a:ext>
            </a:extLst>
          </p:cNvPr>
          <p:cNvSpPr/>
          <p:nvPr/>
        </p:nvSpPr>
        <p:spPr>
          <a:xfrm>
            <a:off x="465948" y="587076"/>
            <a:ext cx="4136847" cy="2393097"/>
          </a:xfrm>
          <a:prstGeom prst="roundRect">
            <a:avLst>
              <a:gd name="adj" fmla="val 48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Random Forest Regression. Random Forest Regression is a… | by Chaya | Level  Up Coding">
            <a:extLst>
              <a:ext uri="{FF2B5EF4-FFF2-40B4-BE49-F238E27FC236}">
                <a16:creationId xmlns:a16="http://schemas.microsoft.com/office/drawing/2014/main" id="{3C50A9C9-CEC5-0E39-4173-64C2E44B7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8" y="587076"/>
            <a:ext cx="4136848" cy="23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3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4713705" y="1644143"/>
            <a:ext cx="1371243" cy="1371243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ctr"/>
          <a:lstStyle/>
          <a:p>
            <a:pPr algn="ctr" defTabSz="685595"/>
            <a:r>
              <a:rPr lang="en-US" sz="5400" baseline="30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0.91</a:t>
            </a:r>
          </a:p>
        </p:txBody>
      </p:sp>
      <p:sp>
        <p:nvSpPr>
          <p:cNvPr id="4" name="Round Diagonal Corner Rectangle 3"/>
          <p:cNvSpPr/>
          <p:nvPr/>
        </p:nvSpPr>
        <p:spPr>
          <a:xfrm>
            <a:off x="3505802" y="3106131"/>
            <a:ext cx="1096994" cy="1096994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r>
              <a:rPr lang="en-GB" sz="2000">
                <a:solidFill>
                  <a:schemeClr val="bg1"/>
                </a:solidFill>
              </a:rPr>
              <a:t>131,92</a:t>
            </a:r>
            <a:endParaRPr lang="en-US" sz="2000" baseline="30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 flipH="1">
            <a:off x="4713706" y="3106132"/>
            <a:ext cx="1234118" cy="1234118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r>
              <a:rPr lang="en-GB" sz="2800">
                <a:solidFill>
                  <a:schemeClr val="bg1"/>
                </a:solidFill>
              </a:rPr>
              <a:t>11,48</a:t>
            </a:r>
            <a:endParaRPr lang="en-US" sz="2800" baseline="30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5895" y="3377700"/>
            <a:ext cx="2378996" cy="64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595"/>
            <a:r>
              <a:rPr lang="en-GB" sz="1800" b="1">
                <a:solidFill>
                  <a:srgbClr val="FF9973"/>
                </a:solidFill>
              </a:rPr>
              <a:t>MSE</a:t>
            </a:r>
          </a:p>
          <a:p>
            <a:pPr algn="r" defTabSz="685595"/>
            <a:r>
              <a:rPr lang="en-US" sz="1799">
                <a:solidFill>
                  <a:srgbClr val="6DA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Mean Squared Error </a:t>
            </a:r>
            <a:endParaRPr lang="en-US" sz="1349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0298" y="1914265"/>
            <a:ext cx="2378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595"/>
            <a:r>
              <a:rPr lang="en-GB" sz="3600" b="1">
                <a:solidFill>
                  <a:srgbClr val="E898AC"/>
                </a:solidFill>
              </a:rPr>
              <a:t>R²</a:t>
            </a:r>
          </a:p>
          <a:p>
            <a:pPr defTabSz="685595"/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R-squared</a:t>
            </a:r>
            <a:endParaRPr lang="en-GB" sz="36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00040" y="3377700"/>
            <a:ext cx="23789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595"/>
            <a:r>
              <a:rPr lang="en-GB" sz="1800" b="1">
                <a:solidFill>
                  <a:srgbClr val="F64975"/>
                </a:solidFill>
              </a:rPr>
              <a:t>RMSE</a:t>
            </a:r>
          </a:p>
          <a:p>
            <a:pPr defTabSz="685595"/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Root Mean Squared Error</a:t>
            </a:r>
            <a:endParaRPr lang="en-US" sz="1349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7178" y="716573"/>
            <a:ext cx="472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>
                <a:solidFill>
                  <a:srgbClr val="0070C0"/>
                </a:solidFill>
              </a:rPr>
              <a:t>XGBoostRegressor</a:t>
            </a:r>
          </a:p>
        </p:txBody>
      </p:sp>
      <p:pic>
        <p:nvPicPr>
          <p:cNvPr id="6146" name="Picture 2" descr="A general architecture of XGBoost | Download Scientific Diagram">
            <a:extLst>
              <a:ext uri="{FF2B5EF4-FFF2-40B4-BE49-F238E27FC236}">
                <a16:creationId xmlns:a16="http://schemas.microsoft.com/office/drawing/2014/main" id="{06758537-651B-8A7A-FB04-E0085AC00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6" y="774751"/>
            <a:ext cx="4195021" cy="224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995BFD64-A402-CD4F-017D-26188D3B4E99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1573736" y="476782"/>
            <a:ext cx="6818377" cy="577800"/>
          </a:xfrm>
        </p:spPr>
        <p:txBody>
          <a:bodyPr/>
          <a:lstStyle/>
          <a:p>
            <a:r>
              <a:rPr lang="tr-TR" err="1"/>
              <a:t>Comparison</a:t>
            </a:r>
            <a:r>
              <a:rPr lang="tr-TR"/>
              <a:t> </a:t>
            </a:r>
            <a:r>
              <a:rPr lang="tr-TR" err="1"/>
              <a:t>Between</a:t>
            </a:r>
            <a:r>
              <a:rPr lang="tr-TR"/>
              <a:t> ML </a:t>
            </a:r>
            <a:r>
              <a:rPr lang="tr-TR" err="1"/>
              <a:t>Algorithms</a:t>
            </a:r>
            <a:endParaRPr lang="tr-TR"/>
          </a:p>
        </p:txBody>
      </p:sp>
      <p:pic>
        <p:nvPicPr>
          <p:cNvPr id="15" name="Resim 14" descr="metin, diyagram, çizgi, harita içeren bir resim&#10;&#10;Açıklama otomatik olarak oluşturuldu">
            <a:extLst>
              <a:ext uri="{FF2B5EF4-FFF2-40B4-BE49-F238E27FC236}">
                <a16:creationId xmlns:a16="http://schemas.microsoft.com/office/drawing/2014/main" id="{04A0334F-008C-F047-B2CF-180683B6E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" y="1473688"/>
            <a:ext cx="8637607" cy="27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6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3180120" y="247866"/>
            <a:ext cx="547926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Why </a:t>
            </a:r>
            <a:r>
              <a:rPr lang="en">
                <a:solidFill>
                  <a:srgbClr val="FFFFFF"/>
                </a:solidFill>
              </a:rPr>
              <a:t>XGBoost</a:t>
            </a:r>
            <a:r>
              <a:rPr lang="en"/>
              <a:t> ?</a:t>
            </a:r>
            <a:endParaRPr lang="tr-TR"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1"/>
          </p:nvPr>
        </p:nvSpPr>
        <p:spPr>
          <a:xfrm>
            <a:off x="670695" y="1902100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Ability to handle non linear relations (Route, traffic severity and waiting time).</a:t>
            </a:r>
          </a:p>
        </p:txBody>
      </p:sp>
      <p:sp>
        <p:nvSpPr>
          <p:cNvPr id="1168" name="Google Shape;1168;p42"/>
          <p:cNvSpPr txBox="1">
            <a:spLocks noGrp="1"/>
          </p:cNvSpPr>
          <p:nvPr>
            <p:ph type="subTitle" idx="3"/>
          </p:nvPr>
        </p:nvSpPr>
        <p:spPr>
          <a:xfrm>
            <a:off x="3406033" y="1902108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Built-in regularization which is helpful to reduce overfitting.</a:t>
            </a:r>
            <a:endParaRPr lang="tr-TR"/>
          </a:p>
        </p:txBody>
      </p:sp>
      <p:sp>
        <p:nvSpPr>
          <p:cNvPr id="1170" name="Google Shape;1170;p42"/>
          <p:cNvSpPr txBox="1">
            <a:spLocks noGrp="1"/>
          </p:cNvSpPr>
          <p:nvPr>
            <p:ph type="subTitle" idx="5"/>
          </p:nvPr>
        </p:nvSpPr>
        <p:spPr>
          <a:xfrm>
            <a:off x="6113894" y="1902100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Gave better results compared to other machine learning algorithms.</a:t>
            </a:r>
          </a:p>
        </p:txBody>
      </p:sp>
      <p:sp>
        <p:nvSpPr>
          <p:cNvPr id="1180" name="Google Shape;1180;p42"/>
          <p:cNvSpPr/>
          <p:nvPr/>
        </p:nvSpPr>
        <p:spPr>
          <a:xfrm>
            <a:off x="1563195" y="1413763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4298533" y="1413763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041494" y="1413763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Başlık 16">
            <a:extLst>
              <a:ext uri="{FF2B5EF4-FFF2-40B4-BE49-F238E27FC236}">
                <a16:creationId xmlns:a16="http://schemas.microsoft.com/office/drawing/2014/main" id="{AB82E892-8E37-87C6-23EA-017661484617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2829729" y="3868622"/>
            <a:ext cx="3478367" cy="459600"/>
          </a:xfrm>
        </p:spPr>
        <p:txBody>
          <a:bodyPr/>
          <a:lstStyle/>
          <a:p>
            <a:r>
              <a:rPr lang="tr-TR"/>
              <a:t>Suitable for accurately predicting waiting times in real-world traffic scenarios</a:t>
            </a:r>
          </a:p>
        </p:txBody>
      </p:sp>
      <p:sp>
        <p:nvSpPr>
          <p:cNvPr id="21" name="Left Brace 13">
            <a:extLst>
              <a:ext uri="{FF2B5EF4-FFF2-40B4-BE49-F238E27FC236}">
                <a16:creationId xmlns:a16="http://schemas.microsoft.com/office/drawing/2014/main" id="{6C3278C3-D4AB-3437-06CC-BA75C2C37B68}"/>
              </a:ext>
            </a:extLst>
          </p:cNvPr>
          <p:cNvSpPr/>
          <p:nvPr/>
        </p:nvSpPr>
        <p:spPr>
          <a:xfrm rot="16200000">
            <a:off x="4288601" y="-8369"/>
            <a:ext cx="420380" cy="6007232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471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kutusu 12">
            <a:extLst>
              <a:ext uri="{FF2B5EF4-FFF2-40B4-BE49-F238E27FC236}">
                <a16:creationId xmlns:a16="http://schemas.microsoft.com/office/drawing/2014/main" id="{82323BFD-9E46-06FC-8D44-7FABF8A2D1F2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hare tech"/>
              </a:rPr>
              <a:t>​</a:t>
            </a:r>
            <a:endParaRPr lang="en-US"/>
          </a:p>
        </p:txBody>
      </p:sp>
      <p:sp>
        <p:nvSpPr>
          <p:cNvPr id="19" name="Left Brace 13">
            <a:extLst>
              <a:ext uri="{FF2B5EF4-FFF2-40B4-BE49-F238E27FC236}">
                <a16:creationId xmlns:a16="http://schemas.microsoft.com/office/drawing/2014/main" id="{9C106DBB-389B-4568-4534-94B8A8B5F6E5}"/>
              </a:ext>
            </a:extLst>
          </p:cNvPr>
          <p:cNvSpPr/>
          <p:nvPr/>
        </p:nvSpPr>
        <p:spPr>
          <a:xfrm rot="16200000">
            <a:off x="4743313" y="-1769099"/>
            <a:ext cx="303545" cy="6997621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1167;p42">
            <a:extLst>
              <a:ext uri="{FF2B5EF4-FFF2-40B4-BE49-F238E27FC236}">
                <a16:creationId xmlns:a16="http://schemas.microsoft.com/office/drawing/2014/main" id="{9E98F771-E4D7-C6AE-2BDB-83FF9C9D8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600" y="1019530"/>
            <a:ext cx="8501467" cy="867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/>
              <a:t>Features</a:t>
            </a:r>
            <a:r>
              <a:rPr lang="en"/>
              <a:t> = Route Number, Traffic Severity Normalized (File Severity), Day Of the Week</a:t>
            </a:r>
            <a:endParaRPr lang="tr-TR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D4CA0529-68A6-4CCD-1375-2F31A6E5D3F0}"/>
              </a:ext>
            </a:extLst>
          </p:cNvPr>
          <p:cNvSpPr txBox="1">
            <a:spLocks/>
          </p:cNvSpPr>
          <p:nvPr/>
        </p:nvSpPr>
        <p:spPr>
          <a:xfrm>
            <a:off x="1161290" y="83592"/>
            <a:ext cx="6821903" cy="7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799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GB" sz="2750"/>
              <a:t>Feature Selection</a:t>
            </a:r>
            <a:endParaRPr lang="tr-TR"/>
          </a:p>
        </p:txBody>
      </p:sp>
      <p:sp>
        <p:nvSpPr>
          <p:cNvPr id="17" name="Google Shape;1167;p42">
            <a:extLst>
              <a:ext uri="{FF2B5EF4-FFF2-40B4-BE49-F238E27FC236}">
                <a16:creationId xmlns:a16="http://schemas.microsoft.com/office/drawing/2014/main" id="{5AA5FF6C-DBB9-73B8-5951-B36ED3C7A9DC}"/>
              </a:ext>
            </a:extLst>
          </p:cNvPr>
          <p:cNvSpPr txBox="1">
            <a:spLocks/>
          </p:cNvSpPr>
          <p:nvPr/>
        </p:nvSpPr>
        <p:spPr>
          <a:xfrm>
            <a:off x="642240" y="1909816"/>
            <a:ext cx="8501467" cy="86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 b="1"/>
              <a:t>Target</a:t>
            </a:r>
            <a:r>
              <a:rPr lang="en"/>
              <a:t> = Waiting Time In </a:t>
            </a:r>
            <a:r>
              <a:rPr lang="en" err="1"/>
              <a:t>Trafic</a:t>
            </a:r>
            <a:r>
              <a:rPr lang="en"/>
              <a:t> (Time Difference Minutes)</a:t>
            </a:r>
            <a:endParaRPr lang="tr-TR"/>
          </a:p>
        </p:txBody>
      </p:sp>
      <p:sp>
        <p:nvSpPr>
          <p:cNvPr id="18" name="Google Shape;1167;p42">
            <a:extLst>
              <a:ext uri="{FF2B5EF4-FFF2-40B4-BE49-F238E27FC236}">
                <a16:creationId xmlns:a16="http://schemas.microsoft.com/office/drawing/2014/main" id="{52F697A6-8223-0DB6-03FC-360A19ACB362}"/>
              </a:ext>
            </a:extLst>
          </p:cNvPr>
          <p:cNvSpPr txBox="1">
            <a:spLocks/>
          </p:cNvSpPr>
          <p:nvPr/>
        </p:nvSpPr>
        <p:spPr>
          <a:xfrm>
            <a:off x="323936" y="3356651"/>
            <a:ext cx="8501467" cy="86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 b="1"/>
              <a:t>Base Travel Time = Total </a:t>
            </a:r>
            <a:r>
              <a:rPr lang="en" b="1" err="1"/>
              <a:t>Lenght</a:t>
            </a:r>
            <a:r>
              <a:rPr lang="en" b="1"/>
              <a:t>(km) / Speed Limit(km/h)</a:t>
            </a:r>
          </a:p>
          <a:p>
            <a:pPr marL="0" indent="0"/>
            <a:endParaRPr lang="en" b="1"/>
          </a:p>
          <a:p>
            <a:pPr marL="0" indent="0"/>
            <a:r>
              <a:rPr lang="en" b="1"/>
              <a:t>Total Travel Time = Base Travel Time + Predicted Waiting Time</a:t>
            </a:r>
          </a:p>
        </p:txBody>
      </p:sp>
    </p:spTree>
    <p:extLst>
      <p:ext uri="{BB962C8B-B14F-4D97-AF65-F5344CB8AC3E}">
        <p14:creationId xmlns:p14="http://schemas.microsoft.com/office/powerpoint/2010/main" val="4034748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829250" y="2099908"/>
            <a:ext cx="501789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/>
              <a:t>Demo Time </a:t>
            </a:r>
            <a:endParaRPr sz="6600"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28083E2D-3BA3-8517-5AF9-2499374196FF}"/>
              </a:ext>
            </a:extLst>
          </p:cNvPr>
          <p:cNvSpPr/>
          <p:nvPr/>
        </p:nvSpPr>
        <p:spPr>
          <a:xfrm>
            <a:off x="5782876" y="1868575"/>
            <a:ext cx="2531850" cy="1085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439403F-583C-80A4-7334-1B02E1FC4B07}"/>
              </a:ext>
            </a:extLst>
          </p:cNvPr>
          <p:cNvCxnSpPr/>
          <p:nvPr/>
        </p:nvCxnSpPr>
        <p:spPr>
          <a:xfrm>
            <a:off x="6867925" y="1868575"/>
            <a:ext cx="0" cy="108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658C6708-BE64-1077-4F20-9453F4461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6805" y="1851500"/>
            <a:ext cx="1437945" cy="11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833341" y="1742775"/>
            <a:ext cx="501789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97082FF2-99BB-DA90-D397-7333D929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5" y="1868575"/>
            <a:ext cx="1446800" cy="10851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28083E2D-3BA3-8517-5AF9-2499374196FF}"/>
              </a:ext>
            </a:extLst>
          </p:cNvPr>
          <p:cNvSpPr/>
          <p:nvPr/>
        </p:nvSpPr>
        <p:spPr>
          <a:xfrm>
            <a:off x="5782876" y="1868575"/>
            <a:ext cx="2531850" cy="1085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439403F-583C-80A4-7334-1B02E1FC4B07}"/>
              </a:ext>
            </a:extLst>
          </p:cNvPr>
          <p:cNvCxnSpPr/>
          <p:nvPr/>
        </p:nvCxnSpPr>
        <p:spPr>
          <a:xfrm>
            <a:off x="6867925" y="1868575"/>
            <a:ext cx="0" cy="108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282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B046091-0B27-87B4-BAEB-6E9938A027EB}"/>
              </a:ext>
            </a:extLst>
          </p:cNvPr>
          <p:cNvGrpSpPr/>
          <p:nvPr/>
        </p:nvGrpSpPr>
        <p:grpSpPr>
          <a:xfrm>
            <a:off x="1716378" y="766746"/>
            <a:ext cx="2531416" cy="3610008"/>
            <a:chOff x="2288503" y="1022328"/>
            <a:chExt cx="3375221" cy="481334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6A72F3-2D13-8345-E486-BE73CD304C7C}"/>
                </a:ext>
              </a:extLst>
            </p:cNvPr>
            <p:cNvSpPr/>
            <p:nvPr/>
          </p:nvSpPr>
          <p:spPr>
            <a:xfrm>
              <a:off x="2762551" y="1247734"/>
              <a:ext cx="754758" cy="5106"/>
            </a:xfrm>
            <a:custGeom>
              <a:avLst/>
              <a:gdLst>
                <a:gd name="connsiteX0" fmla="*/ 773406 w 773405"/>
                <a:gd name="connsiteY0" fmla="*/ 0 h 5232"/>
                <a:gd name="connsiteX1" fmla="*/ 0 w 773405"/>
                <a:gd name="connsiteY1" fmla="*/ 0 h 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405" h="5232">
                  <a:moveTo>
                    <a:pt x="773406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3">
                  <a:lumMod val="75000"/>
                </a:schemeClr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42F7B0-CCD7-F681-D229-0B1D68F7F827}"/>
                </a:ext>
              </a:extLst>
            </p:cNvPr>
            <p:cNvSpPr/>
            <p:nvPr/>
          </p:nvSpPr>
          <p:spPr>
            <a:xfrm>
              <a:off x="4434918" y="1247734"/>
              <a:ext cx="754758" cy="5106"/>
            </a:xfrm>
            <a:custGeom>
              <a:avLst/>
              <a:gdLst>
                <a:gd name="connsiteX0" fmla="*/ 773405 w 773405"/>
                <a:gd name="connsiteY0" fmla="*/ 0 h 5232"/>
                <a:gd name="connsiteX1" fmla="*/ 0 w 773405"/>
                <a:gd name="connsiteY1" fmla="*/ 0 h 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405" h="5232">
                  <a:moveTo>
                    <a:pt x="773405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3">
                  <a:lumMod val="75000"/>
                </a:schemeClr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A2A22E-B75D-D19A-7B5B-0F8496CF9249}"/>
                </a:ext>
              </a:extLst>
            </p:cNvPr>
            <p:cNvSpPr/>
            <p:nvPr/>
          </p:nvSpPr>
          <p:spPr>
            <a:xfrm>
              <a:off x="2762551" y="5830566"/>
              <a:ext cx="2427125" cy="5106"/>
            </a:xfrm>
            <a:custGeom>
              <a:avLst/>
              <a:gdLst>
                <a:gd name="connsiteX0" fmla="*/ 2487090 w 2487089"/>
                <a:gd name="connsiteY0" fmla="*/ 0 h 5232"/>
                <a:gd name="connsiteX1" fmla="*/ 0 w 2487089"/>
                <a:gd name="connsiteY1" fmla="*/ 0 h 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089" h="5232">
                  <a:moveTo>
                    <a:pt x="2487090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3">
                  <a:lumMod val="75000"/>
                </a:schemeClr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grpSp>
          <p:nvGrpSpPr>
            <p:cNvPr id="10" name="Graphic 71">
              <a:extLst>
                <a:ext uri="{FF2B5EF4-FFF2-40B4-BE49-F238E27FC236}">
                  <a16:creationId xmlns:a16="http://schemas.microsoft.com/office/drawing/2014/main" id="{4869D245-4998-6015-AF00-02C88A0322E4}"/>
                </a:ext>
              </a:extLst>
            </p:cNvPr>
            <p:cNvGrpSpPr/>
            <p:nvPr/>
          </p:nvGrpSpPr>
          <p:grpSpPr>
            <a:xfrm>
              <a:off x="2288503" y="1248091"/>
              <a:ext cx="3375221" cy="4582117"/>
              <a:chOff x="1086965" y="1454340"/>
              <a:chExt cx="3458608" cy="4695322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3066FA3-F8D2-D553-CDE1-52083351E3BB}"/>
                  </a:ext>
                </a:extLst>
              </p:cNvPr>
              <p:cNvSpPr/>
              <p:nvPr/>
            </p:nvSpPr>
            <p:spPr>
              <a:xfrm>
                <a:off x="4180169" y="1454340"/>
                <a:ext cx="365405" cy="4695322"/>
              </a:xfrm>
              <a:custGeom>
                <a:avLst/>
                <a:gdLst>
                  <a:gd name="connsiteX0" fmla="*/ 0 w 365405"/>
                  <a:gd name="connsiteY0" fmla="*/ 0 h 4695322"/>
                  <a:gd name="connsiteX1" fmla="*/ 365405 w 365405"/>
                  <a:gd name="connsiteY1" fmla="*/ 380737 h 4695322"/>
                  <a:gd name="connsiteX2" fmla="*/ 365405 w 365405"/>
                  <a:gd name="connsiteY2" fmla="*/ 4314585 h 4695322"/>
                  <a:gd name="connsiteX3" fmla="*/ 0 w 365405"/>
                  <a:gd name="connsiteY3" fmla="*/ 4695322 h 4695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405" h="4695322">
                    <a:moveTo>
                      <a:pt x="0" y="0"/>
                    </a:moveTo>
                    <a:cubicBezTo>
                      <a:pt x="202404" y="8268"/>
                      <a:pt x="365405" y="176449"/>
                      <a:pt x="365405" y="380737"/>
                    </a:cubicBezTo>
                    <a:lnTo>
                      <a:pt x="365405" y="4314585"/>
                    </a:lnTo>
                    <a:cubicBezTo>
                      <a:pt x="365405" y="4518925"/>
                      <a:pt x="202404" y="4687054"/>
                      <a:pt x="0" y="4695322"/>
                    </a:cubicBezTo>
                  </a:path>
                </a:pathLst>
              </a:custGeom>
              <a:noFill/>
              <a:ln w="52238" cap="flat">
                <a:solidFill>
                  <a:schemeClr val="accent3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AB48CCF-FF31-24B8-4008-356BC47F4622}"/>
                  </a:ext>
                </a:extLst>
              </p:cNvPr>
              <p:cNvSpPr/>
              <p:nvPr/>
            </p:nvSpPr>
            <p:spPr>
              <a:xfrm>
                <a:off x="1086965" y="1454340"/>
                <a:ext cx="365405" cy="4695322"/>
              </a:xfrm>
              <a:custGeom>
                <a:avLst/>
                <a:gdLst>
                  <a:gd name="connsiteX0" fmla="*/ 365405 w 365405"/>
                  <a:gd name="connsiteY0" fmla="*/ 4695322 h 4695322"/>
                  <a:gd name="connsiteX1" fmla="*/ 0 w 365405"/>
                  <a:gd name="connsiteY1" fmla="*/ 4314585 h 4695322"/>
                  <a:gd name="connsiteX2" fmla="*/ 0 w 365405"/>
                  <a:gd name="connsiteY2" fmla="*/ 380737 h 4695322"/>
                  <a:gd name="connsiteX3" fmla="*/ 365405 w 365405"/>
                  <a:gd name="connsiteY3" fmla="*/ 0 h 4695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405" h="4695322">
                    <a:moveTo>
                      <a:pt x="365405" y="4695322"/>
                    </a:moveTo>
                    <a:cubicBezTo>
                      <a:pt x="163001" y="4687054"/>
                      <a:pt x="0" y="4518925"/>
                      <a:pt x="0" y="4314585"/>
                    </a:cubicBezTo>
                    <a:lnTo>
                      <a:pt x="0" y="380737"/>
                    </a:lnTo>
                    <a:cubicBezTo>
                      <a:pt x="0" y="176449"/>
                      <a:pt x="163001" y="8268"/>
                      <a:pt x="365405" y="0"/>
                    </a:cubicBezTo>
                  </a:path>
                </a:pathLst>
              </a:custGeom>
              <a:noFill/>
              <a:ln w="52238" cap="flat">
                <a:solidFill>
                  <a:schemeClr val="accent3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4A3CDC-0EC5-B338-E282-B237C8D41066}"/>
                </a:ext>
              </a:extLst>
            </p:cNvPr>
            <p:cNvSpPr/>
            <p:nvPr/>
          </p:nvSpPr>
          <p:spPr>
            <a:xfrm>
              <a:off x="2477448" y="1436679"/>
              <a:ext cx="2997331" cy="4204941"/>
            </a:xfrm>
            <a:custGeom>
              <a:avLst/>
              <a:gdLst>
                <a:gd name="connsiteX0" fmla="*/ 3071383 w 3071382"/>
                <a:gd name="connsiteY0" fmla="*/ 215748 h 4308828"/>
                <a:gd name="connsiteX1" fmla="*/ 3071383 w 3071382"/>
                <a:gd name="connsiteY1" fmla="*/ 4093082 h 4308828"/>
                <a:gd name="connsiteX2" fmla="*/ 2855635 w 3071382"/>
                <a:gd name="connsiteY2" fmla="*/ 4308829 h 4308828"/>
                <a:gd name="connsiteX3" fmla="*/ 215748 w 3071382"/>
                <a:gd name="connsiteY3" fmla="*/ 4308829 h 4308828"/>
                <a:gd name="connsiteX4" fmla="*/ 0 w 3071382"/>
                <a:gd name="connsiteY4" fmla="*/ 4093082 h 4308828"/>
                <a:gd name="connsiteX5" fmla="*/ 0 w 3071382"/>
                <a:gd name="connsiteY5" fmla="*/ 215748 h 4308828"/>
                <a:gd name="connsiteX6" fmla="*/ 215748 w 3071382"/>
                <a:gd name="connsiteY6" fmla="*/ 0 h 4308828"/>
                <a:gd name="connsiteX7" fmla="*/ 877381 w 3071382"/>
                <a:gd name="connsiteY7" fmla="*/ 0 h 4308828"/>
                <a:gd name="connsiteX8" fmla="*/ 1043365 w 3071382"/>
                <a:gd name="connsiteY8" fmla="*/ 127052 h 4308828"/>
                <a:gd name="connsiteX9" fmla="*/ 1535665 w 3071382"/>
                <a:gd name="connsiteY9" fmla="*/ 508365 h 4308828"/>
                <a:gd name="connsiteX10" fmla="*/ 2028018 w 3071382"/>
                <a:gd name="connsiteY10" fmla="*/ 127052 h 4308828"/>
                <a:gd name="connsiteX11" fmla="*/ 2194002 w 3071382"/>
                <a:gd name="connsiteY11" fmla="*/ 0 h 4308828"/>
                <a:gd name="connsiteX12" fmla="*/ 2855635 w 3071382"/>
                <a:gd name="connsiteY12" fmla="*/ 0 h 4308828"/>
                <a:gd name="connsiteX13" fmla="*/ 3071383 w 3071382"/>
                <a:gd name="connsiteY13" fmla="*/ 215748 h 430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71382" h="4308828">
                  <a:moveTo>
                    <a:pt x="3071383" y="215748"/>
                  </a:moveTo>
                  <a:lnTo>
                    <a:pt x="3071383" y="4093082"/>
                  </a:lnTo>
                  <a:cubicBezTo>
                    <a:pt x="3071383" y="4212232"/>
                    <a:pt x="2974785" y="4308829"/>
                    <a:pt x="2855635" y="4308829"/>
                  </a:cubicBezTo>
                  <a:lnTo>
                    <a:pt x="215748" y="4308829"/>
                  </a:lnTo>
                  <a:cubicBezTo>
                    <a:pt x="96597" y="4308829"/>
                    <a:pt x="0" y="4212232"/>
                    <a:pt x="0" y="4093082"/>
                  </a:cubicBezTo>
                  <a:lnTo>
                    <a:pt x="0" y="215748"/>
                  </a:lnTo>
                  <a:cubicBezTo>
                    <a:pt x="0" y="96597"/>
                    <a:pt x="96597" y="0"/>
                    <a:pt x="215748" y="0"/>
                  </a:cubicBezTo>
                  <a:lnTo>
                    <a:pt x="877381" y="0"/>
                  </a:lnTo>
                  <a:cubicBezTo>
                    <a:pt x="955035" y="0"/>
                    <a:pt x="1024004" y="51805"/>
                    <a:pt x="1043365" y="127052"/>
                  </a:cubicBezTo>
                  <a:cubicBezTo>
                    <a:pt x="1099774" y="346306"/>
                    <a:pt x="1298777" y="508365"/>
                    <a:pt x="1535665" y="508365"/>
                  </a:cubicBezTo>
                  <a:cubicBezTo>
                    <a:pt x="1772553" y="508365"/>
                    <a:pt x="1971608" y="346306"/>
                    <a:pt x="2028018" y="127052"/>
                  </a:cubicBezTo>
                  <a:cubicBezTo>
                    <a:pt x="2047379" y="51805"/>
                    <a:pt x="2116347" y="0"/>
                    <a:pt x="2194002" y="0"/>
                  </a:cubicBezTo>
                  <a:lnTo>
                    <a:pt x="2855635" y="0"/>
                  </a:lnTo>
                  <a:cubicBezTo>
                    <a:pt x="2974785" y="0"/>
                    <a:pt x="3071383" y="96597"/>
                    <a:pt x="3071383" y="215748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accent3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190376-6E57-3800-3AA4-6177A0FE1643}"/>
                </a:ext>
              </a:extLst>
            </p:cNvPr>
            <p:cNvSpPr/>
            <p:nvPr/>
          </p:nvSpPr>
          <p:spPr>
            <a:xfrm>
              <a:off x="3561789" y="1022328"/>
              <a:ext cx="828702" cy="828701"/>
            </a:xfrm>
            <a:custGeom>
              <a:avLst/>
              <a:gdLst>
                <a:gd name="connsiteX0" fmla="*/ 849176 w 849176"/>
                <a:gd name="connsiteY0" fmla="*/ 424588 h 849175"/>
                <a:gd name="connsiteX1" fmla="*/ 424588 w 849176"/>
                <a:gd name="connsiteY1" fmla="*/ 849176 h 849175"/>
                <a:gd name="connsiteX2" fmla="*/ 0 w 849176"/>
                <a:gd name="connsiteY2" fmla="*/ 424588 h 849175"/>
                <a:gd name="connsiteX3" fmla="*/ 424588 w 849176"/>
                <a:gd name="connsiteY3" fmla="*/ 0 h 849175"/>
                <a:gd name="connsiteX4" fmla="*/ 849176 w 849176"/>
                <a:gd name="connsiteY4" fmla="*/ 424588 h 84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176" h="849175">
                  <a:moveTo>
                    <a:pt x="849176" y="424588"/>
                  </a:moveTo>
                  <a:cubicBezTo>
                    <a:pt x="849176" y="659081"/>
                    <a:pt x="659082" y="849176"/>
                    <a:pt x="424588" y="849176"/>
                  </a:cubicBezTo>
                  <a:cubicBezTo>
                    <a:pt x="190095" y="849176"/>
                    <a:pt x="0" y="659081"/>
                    <a:pt x="0" y="424588"/>
                  </a:cubicBezTo>
                  <a:cubicBezTo>
                    <a:pt x="0" y="190094"/>
                    <a:pt x="190095" y="0"/>
                    <a:pt x="424588" y="0"/>
                  </a:cubicBezTo>
                  <a:cubicBezTo>
                    <a:pt x="659082" y="0"/>
                    <a:pt x="849176" y="190094"/>
                    <a:pt x="849176" y="42458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6567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sz="150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9FF6B73-1DB6-58FA-9A61-62BA4CF7D466}"/>
              </a:ext>
            </a:extLst>
          </p:cNvPr>
          <p:cNvSpPr/>
          <p:nvPr/>
        </p:nvSpPr>
        <p:spPr>
          <a:xfrm>
            <a:off x="2824695" y="939776"/>
            <a:ext cx="314820" cy="275467"/>
          </a:xfrm>
          <a:custGeom>
            <a:avLst/>
            <a:gdLst>
              <a:gd name="connsiteX0" fmla="*/ 0 w 430130"/>
              <a:gd name="connsiteY0" fmla="*/ 134416 h 376363"/>
              <a:gd name="connsiteX1" fmla="*/ 80649 w 430130"/>
              <a:gd name="connsiteY1" fmla="*/ 134416 h 376363"/>
              <a:gd name="connsiteX2" fmla="*/ 102156 w 430130"/>
              <a:gd name="connsiteY2" fmla="*/ 155922 h 376363"/>
              <a:gd name="connsiteX3" fmla="*/ 102156 w 430130"/>
              <a:gd name="connsiteY3" fmla="*/ 338727 h 376363"/>
              <a:gd name="connsiteX4" fmla="*/ 80649 w 430130"/>
              <a:gd name="connsiteY4" fmla="*/ 360234 h 376363"/>
              <a:gd name="connsiteX5" fmla="*/ 0 w 430130"/>
              <a:gd name="connsiteY5" fmla="*/ 360234 h 376363"/>
              <a:gd name="connsiteX6" fmla="*/ 263455 w 430130"/>
              <a:gd name="connsiteY6" fmla="*/ 0 h 376363"/>
              <a:gd name="connsiteX7" fmla="*/ 295714 w 430130"/>
              <a:gd name="connsiteY7" fmla="*/ 32260 h 376363"/>
              <a:gd name="connsiteX8" fmla="*/ 279585 w 430130"/>
              <a:gd name="connsiteY8" fmla="*/ 134953 h 376363"/>
              <a:gd name="connsiteX9" fmla="*/ 295714 w 430130"/>
              <a:gd name="connsiteY9" fmla="*/ 150545 h 376363"/>
              <a:gd name="connsiteX10" fmla="*/ 397870 w 430130"/>
              <a:gd name="connsiteY10" fmla="*/ 150545 h 376363"/>
              <a:gd name="connsiteX11" fmla="*/ 430130 w 430130"/>
              <a:gd name="connsiteY11" fmla="*/ 182805 h 376363"/>
              <a:gd name="connsiteX12" fmla="*/ 409161 w 430130"/>
              <a:gd name="connsiteY12" fmla="*/ 212914 h 376363"/>
              <a:gd name="connsiteX13" fmla="*/ 419377 w 430130"/>
              <a:gd name="connsiteY13" fmla="*/ 236571 h 376363"/>
              <a:gd name="connsiteX14" fmla="*/ 394107 w 430130"/>
              <a:gd name="connsiteY14" fmla="*/ 267755 h 376363"/>
              <a:gd name="connsiteX15" fmla="*/ 403247 w 430130"/>
              <a:gd name="connsiteY15" fmla="*/ 290337 h 376363"/>
              <a:gd name="connsiteX16" fmla="*/ 370987 w 430130"/>
              <a:gd name="connsiteY16" fmla="*/ 322597 h 376363"/>
              <a:gd name="connsiteX17" fmla="*/ 367761 w 430130"/>
              <a:gd name="connsiteY17" fmla="*/ 322597 h 376363"/>
              <a:gd name="connsiteX18" fmla="*/ 376364 w 430130"/>
              <a:gd name="connsiteY18" fmla="*/ 344103 h 376363"/>
              <a:gd name="connsiteX19" fmla="*/ 344104 w 430130"/>
              <a:gd name="connsiteY19" fmla="*/ 376363 h 376363"/>
              <a:gd name="connsiteX20" fmla="*/ 247325 w 430130"/>
              <a:gd name="connsiteY20" fmla="*/ 376363 h 376363"/>
              <a:gd name="connsiteX21" fmla="*/ 134416 w 430130"/>
              <a:gd name="connsiteY21" fmla="*/ 333350 h 376363"/>
              <a:gd name="connsiteX22" fmla="*/ 134416 w 430130"/>
              <a:gd name="connsiteY22" fmla="*/ 161298 h 376363"/>
              <a:gd name="connsiteX23" fmla="*/ 231195 w 430130"/>
              <a:gd name="connsiteY23" fmla="*/ 32260 h 376363"/>
              <a:gd name="connsiteX24" fmla="*/ 263455 w 430130"/>
              <a:gd name="connsiteY24" fmla="*/ 0 h 37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0130" h="376363">
                <a:moveTo>
                  <a:pt x="0" y="134416"/>
                </a:moveTo>
                <a:lnTo>
                  <a:pt x="80649" y="134416"/>
                </a:lnTo>
                <a:cubicBezTo>
                  <a:pt x="92478" y="134416"/>
                  <a:pt x="102156" y="144094"/>
                  <a:pt x="102156" y="155922"/>
                </a:cubicBezTo>
                <a:lnTo>
                  <a:pt x="102156" y="338727"/>
                </a:lnTo>
                <a:cubicBezTo>
                  <a:pt x="102156" y="350556"/>
                  <a:pt x="92478" y="360234"/>
                  <a:pt x="80649" y="360234"/>
                </a:cubicBezTo>
                <a:lnTo>
                  <a:pt x="0" y="360234"/>
                </a:lnTo>
                <a:close/>
                <a:moveTo>
                  <a:pt x="263455" y="0"/>
                </a:moveTo>
                <a:cubicBezTo>
                  <a:pt x="281198" y="0"/>
                  <a:pt x="295714" y="14517"/>
                  <a:pt x="295714" y="32260"/>
                </a:cubicBezTo>
                <a:cubicBezTo>
                  <a:pt x="295714" y="105919"/>
                  <a:pt x="280122" y="125275"/>
                  <a:pt x="279585" y="134953"/>
                </a:cubicBezTo>
                <a:cubicBezTo>
                  <a:pt x="280122" y="143556"/>
                  <a:pt x="287112" y="150545"/>
                  <a:pt x="295714" y="150545"/>
                </a:cubicBezTo>
                <a:lnTo>
                  <a:pt x="397870" y="150545"/>
                </a:lnTo>
                <a:cubicBezTo>
                  <a:pt x="415613" y="150545"/>
                  <a:pt x="430130" y="165062"/>
                  <a:pt x="430130" y="182805"/>
                </a:cubicBezTo>
                <a:cubicBezTo>
                  <a:pt x="430130" y="196784"/>
                  <a:pt x="421527" y="208613"/>
                  <a:pt x="409161" y="212914"/>
                </a:cubicBezTo>
                <a:cubicBezTo>
                  <a:pt x="415613" y="218828"/>
                  <a:pt x="419377" y="227431"/>
                  <a:pt x="419377" y="236571"/>
                </a:cubicBezTo>
                <a:cubicBezTo>
                  <a:pt x="419377" y="251626"/>
                  <a:pt x="408623" y="264529"/>
                  <a:pt x="394107" y="267755"/>
                </a:cubicBezTo>
                <a:cubicBezTo>
                  <a:pt x="400021" y="273670"/>
                  <a:pt x="403247" y="281735"/>
                  <a:pt x="403247" y="290337"/>
                </a:cubicBezTo>
                <a:cubicBezTo>
                  <a:pt x="403247" y="308080"/>
                  <a:pt x="388730" y="322597"/>
                  <a:pt x="370987" y="322597"/>
                </a:cubicBezTo>
                <a:cubicBezTo>
                  <a:pt x="369912" y="322597"/>
                  <a:pt x="368836" y="322597"/>
                  <a:pt x="367761" y="322597"/>
                </a:cubicBezTo>
                <a:cubicBezTo>
                  <a:pt x="373138" y="327974"/>
                  <a:pt x="376364" y="335501"/>
                  <a:pt x="376364" y="344103"/>
                </a:cubicBezTo>
                <a:cubicBezTo>
                  <a:pt x="376364" y="361846"/>
                  <a:pt x="361847" y="376363"/>
                  <a:pt x="344104" y="376363"/>
                </a:cubicBezTo>
                <a:cubicBezTo>
                  <a:pt x="344104" y="376363"/>
                  <a:pt x="271520" y="376363"/>
                  <a:pt x="247325" y="376363"/>
                </a:cubicBezTo>
                <a:cubicBezTo>
                  <a:pt x="175278" y="376363"/>
                  <a:pt x="172590" y="333350"/>
                  <a:pt x="134416" y="333350"/>
                </a:cubicBezTo>
                <a:lnTo>
                  <a:pt x="134416" y="161298"/>
                </a:lnTo>
                <a:cubicBezTo>
                  <a:pt x="136029" y="160223"/>
                  <a:pt x="231195" y="113984"/>
                  <a:pt x="231195" y="32260"/>
                </a:cubicBezTo>
                <a:cubicBezTo>
                  <a:pt x="231195" y="14517"/>
                  <a:pt x="245712" y="0"/>
                  <a:pt x="263455" y="0"/>
                </a:cubicBezTo>
                <a:close/>
              </a:path>
            </a:pathLst>
          </a:custGeom>
          <a:solidFill>
            <a:schemeClr val="bg1"/>
          </a:solidFill>
          <a:ln w="53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47C76-2E74-4345-B601-F00A1BA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+mn-lt"/>
              </a:rPr>
              <a:t>Our model </a:t>
            </a:r>
            <a:endParaRPr lang="en-IN">
              <a:latin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04C4F8-731E-3B38-2118-D8D24D87867B}"/>
              </a:ext>
            </a:extLst>
          </p:cNvPr>
          <p:cNvSpPr/>
          <p:nvPr/>
        </p:nvSpPr>
        <p:spPr bwMode="auto">
          <a:xfrm>
            <a:off x="1983824" y="1544424"/>
            <a:ext cx="1996523" cy="37416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E6F2C9-0779-9EC5-DD97-95D0E5B9E0EF}"/>
              </a:ext>
            </a:extLst>
          </p:cNvPr>
          <p:cNvGrpSpPr/>
          <p:nvPr/>
        </p:nvGrpSpPr>
        <p:grpSpPr>
          <a:xfrm>
            <a:off x="4896208" y="766746"/>
            <a:ext cx="2531416" cy="3610008"/>
            <a:chOff x="6528277" y="1022328"/>
            <a:chExt cx="3375221" cy="481334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1F0C1F-1481-0A4D-39E8-4D9B0FC9467D}"/>
                </a:ext>
              </a:extLst>
            </p:cNvPr>
            <p:cNvSpPr/>
            <p:nvPr/>
          </p:nvSpPr>
          <p:spPr>
            <a:xfrm>
              <a:off x="7002326" y="1247734"/>
              <a:ext cx="754758" cy="5106"/>
            </a:xfrm>
            <a:custGeom>
              <a:avLst/>
              <a:gdLst>
                <a:gd name="connsiteX0" fmla="*/ 773406 w 773405"/>
                <a:gd name="connsiteY0" fmla="*/ 0 h 5232"/>
                <a:gd name="connsiteX1" fmla="*/ 0 w 773405"/>
                <a:gd name="connsiteY1" fmla="*/ 0 h 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405" h="5232">
                  <a:moveTo>
                    <a:pt x="773406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1">
                  <a:lumMod val="75000"/>
                </a:schemeClr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DAADA8-E7FD-E772-BFE5-A3B3F59D34F7}"/>
                </a:ext>
              </a:extLst>
            </p:cNvPr>
            <p:cNvSpPr/>
            <p:nvPr/>
          </p:nvSpPr>
          <p:spPr>
            <a:xfrm>
              <a:off x="8674693" y="1247734"/>
              <a:ext cx="754758" cy="5106"/>
            </a:xfrm>
            <a:custGeom>
              <a:avLst/>
              <a:gdLst>
                <a:gd name="connsiteX0" fmla="*/ 773405 w 773405"/>
                <a:gd name="connsiteY0" fmla="*/ 0 h 5232"/>
                <a:gd name="connsiteX1" fmla="*/ 0 w 773405"/>
                <a:gd name="connsiteY1" fmla="*/ 0 h 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405" h="5232">
                  <a:moveTo>
                    <a:pt x="773405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1">
                  <a:lumMod val="75000"/>
                </a:schemeClr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E25702-D640-EB57-4B84-070D9CC454B5}"/>
                </a:ext>
              </a:extLst>
            </p:cNvPr>
            <p:cNvSpPr/>
            <p:nvPr/>
          </p:nvSpPr>
          <p:spPr>
            <a:xfrm>
              <a:off x="7002326" y="5830566"/>
              <a:ext cx="2427125" cy="5106"/>
            </a:xfrm>
            <a:custGeom>
              <a:avLst/>
              <a:gdLst>
                <a:gd name="connsiteX0" fmla="*/ 2487090 w 2487089"/>
                <a:gd name="connsiteY0" fmla="*/ 0 h 5232"/>
                <a:gd name="connsiteX1" fmla="*/ 0 w 2487089"/>
                <a:gd name="connsiteY1" fmla="*/ 0 h 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089" h="5232">
                  <a:moveTo>
                    <a:pt x="2487090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1">
                  <a:lumMod val="75000"/>
                </a:schemeClr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grpSp>
          <p:nvGrpSpPr>
            <p:cNvPr id="17" name="Graphic 71">
              <a:extLst>
                <a:ext uri="{FF2B5EF4-FFF2-40B4-BE49-F238E27FC236}">
                  <a16:creationId xmlns:a16="http://schemas.microsoft.com/office/drawing/2014/main" id="{3698C71E-0603-9373-CEEF-CF5A4A56F4C8}"/>
                </a:ext>
              </a:extLst>
            </p:cNvPr>
            <p:cNvGrpSpPr/>
            <p:nvPr/>
          </p:nvGrpSpPr>
          <p:grpSpPr>
            <a:xfrm>
              <a:off x="6528277" y="1248091"/>
              <a:ext cx="3375221" cy="4582117"/>
              <a:chOff x="1086965" y="1454340"/>
              <a:chExt cx="3458608" cy="4695322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E3C7A21-F3FA-8360-1AF4-C8074951B6C2}"/>
                  </a:ext>
                </a:extLst>
              </p:cNvPr>
              <p:cNvSpPr/>
              <p:nvPr/>
            </p:nvSpPr>
            <p:spPr>
              <a:xfrm>
                <a:off x="4180169" y="1454340"/>
                <a:ext cx="365405" cy="4695322"/>
              </a:xfrm>
              <a:custGeom>
                <a:avLst/>
                <a:gdLst>
                  <a:gd name="connsiteX0" fmla="*/ 0 w 365405"/>
                  <a:gd name="connsiteY0" fmla="*/ 0 h 4695322"/>
                  <a:gd name="connsiteX1" fmla="*/ 365405 w 365405"/>
                  <a:gd name="connsiteY1" fmla="*/ 380737 h 4695322"/>
                  <a:gd name="connsiteX2" fmla="*/ 365405 w 365405"/>
                  <a:gd name="connsiteY2" fmla="*/ 4314585 h 4695322"/>
                  <a:gd name="connsiteX3" fmla="*/ 0 w 365405"/>
                  <a:gd name="connsiteY3" fmla="*/ 4695322 h 4695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405" h="4695322">
                    <a:moveTo>
                      <a:pt x="0" y="0"/>
                    </a:moveTo>
                    <a:cubicBezTo>
                      <a:pt x="202404" y="8268"/>
                      <a:pt x="365405" y="176449"/>
                      <a:pt x="365405" y="380737"/>
                    </a:cubicBezTo>
                    <a:lnTo>
                      <a:pt x="365405" y="4314585"/>
                    </a:lnTo>
                    <a:cubicBezTo>
                      <a:pt x="365405" y="4518925"/>
                      <a:pt x="202404" y="4687054"/>
                      <a:pt x="0" y="4695322"/>
                    </a:cubicBezTo>
                  </a:path>
                </a:pathLst>
              </a:custGeom>
              <a:noFill/>
              <a:ln w="52238" cap="flat">
                <a:solidFill>
                  <a:schemeClr val="accent1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83D1A8C-2A30-CCDC-A6E2-33AD94AE3C8B}"/>
                  </a:ext>
                </a:extLst>
              </p:cNvPr>
              <p:cNvSpPr/>
              <p:nvPr/>
            </p:nvSpPr>
            <p:spPr>
              <a:xfrm>
                <a:off x="1086965" y="1454340"/>
                <a:ext cx="365405" cy="4695322"/>
              </a:xfrm>
              <a:custGeom>
                <a:avLst/>
                <a:gdLst>
                  <a:gd name="connsiteX0" fmla="*/ 365405 w 365405"/>
                  <a:gd name="connsiteY0" fmla="*/ 4695322 h 4695322"/>
                  <a:gd name="connsiteX1" fmla="*/ 0 w 365405"/>
                  <a:gd name="connsiteY1" fmla="*/ 4314585 h 4695322"/>
                  <a:gd name="connsiteX2" fmla="*/ 0 w 365405"/>
                  <a:gd name="connsiteY2" fmla="*/ 380737 h 4695322"/>
                  <a:gd name="connsiteX3" fmla="*/ 365405 w 365405"/>
                  <a:gd name="connsiteY3" fmla="*/ 0 h 4695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405" h="4695322">
                    <a:moveTo>
                      <a:pt x="365405" y="4695322"/>
                    </a:moveTo>
                    <a:cubicBezTo>
                      <a:pt x="163001" y="4687054"/>
                      <a:pt x="0" y="4518925"/>
                      <a:pt x="0" y="4314585"/>
                    </a:cubicBezTo>
                    <a:lnTo>
                      <a:pt x="0" y="380737"/>
                    </a:lnTo>
                    <a:cubicBezTo>
                      <a:pt x="0" y="176449"/>
                      <a:pt x="163001" y="8268"/>
                      <a:pt x="365405" y="0"/>
                    </a:cubicBezTo>
                  </a:path>
                </a:pathLst>
              </a:custGeom>
              <a:noFill/>
              <a:ln w="52238" cap="flat">
                <a:solidFill>
                  <a:schemeClr val="accent1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04CF65-82DB-B033-D20E-E9C4554E55AB}"/>
                </a:ext>
              </a:extLst>
            </p:cNvPr>
            <p:cNvSpPr/>
            <p:nvPr/>
          </p:nvSpPr>
          <p:spPr>
            <a:xfrm>
              <a:off x="6717222" y="1436679"/>
              <a:ext cx="2997331" cy="4204941"/>
            </a:xfrm>
            <a:custGeom>
              <a:avLst/>
              <a:gdLst>
                <a:gd name="connsiteX0" fmla="*/ 3071383 w 3071382"/>
                <a:gd name="connsiteY0" fmla="*/ 215748 h 4308828"/>
                <a:gd name="connsiteX1" fmla="*/ 3071383 w 3071382"/>
                <a:gd name="connsiteY1" fmla="*/ 4093082 h 4308828"/>
                <a:gd name="connsiteX2" fmla="*/ 2855635 w 3071382"/>
                <a:gd name="connsiteY2" fmla="*/ 4308829 h 4308828"/>
                <a:gd name="connsiteX3" fmla="*/ 215748 w 3071382"/>
                <a:gd name="connsiteY3" fmla="*/ 4308829 h 4308828"/>
                <a:gd name="connsiteX4" fmla="*/ 0 w 3071382"/>
                <a:gd name="connsiteY4" fmla="*/ 4093082 h 4308828"/>
                <a:gd name="connsiteX5" fmla="*/ 0 w 3071382"/>
                <a:gd name="connsiteY5" fmla="*/ 215748 h 4308828"/>
                <a:gd name="connsiteX6" fmla="*/ 215748 w 3071382"/>
                <a:gd name="connsiteY6" fmla="*/ 0 h 4308828"/>
                <a:gd name="connsiteX7" fmla="*/ 877381 w 3071382"/>
                <a:gd name="connsiteY7" fmla="*/ 0 h 4308828"/>
                <a:gd name="connsiteX8" fmla="*/ 1043365 w 3071382"/>
                <a:gd name="connsiteY8" fmla="*/ 127052 h 4308828"/>
                <a:gd name="connsiteX9" fmla="*/ 1535665 w 3071382"/>
                <a:gd name="connsiteY9" fmla="*/ 508365 h 4308828"/>
                <a:gd name="connsiteX10" fmla="*/ 2028018 w 3071382"/>
                <a:gd name="connsiteY10" fmla="*/ 127052 h 4308828"/>
                <a:gd name="connsiteX11" fmla="*/ 2194002 w 3071382"/>
                <a:gd name="connsiteY11" fmla="*/ 0 h 4308828"/>
                <a:gd name="connsiteX12" fmla="*/ 2855635 w 3071382"/>
                <a:gd name="connsiteY12" fmla="*/ 0 h 4308828"/>
                <a:gd name="connsiteX13" fmla="*/ 3071383 w 3071382"/>
                <a:gd name="connsiteY13" fmla="*/ 215748 h 430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71382" h="4308828">
                  <a:moveTo>
                    <a:pt x="3071383" y="215748"/>
                  </a:moveTo>
                  <a:lnTo>
                    <a:pt x="3071383" y="4093082"/>
                  </a:lnTo>
                  <a:cubicBezTo>
                    <a:pt x="3071383" y="4212232"/>
                    <a:pt x="2974785" y="4308829"/>
                    <a:pt x="2855635" y="4308829"/>
                  </a:cubicBezTo>
                  <a:lnTo>
                    <a:pt x="215748" y="4308829"/>
                  </a:lnTo>
                  <a:cubicBezTo>
                    <a:pt x="96597" y="4308829"/>
                    <a:pt x="0" y="4212232"/>
                    <a:pt x="0" y="4093082"/>
                  </a:cubicBezTo>
                  <a:lnTo>
                    <a:pt x="0" y="215748"/>
                  </a:lnTo>
                  <a:cubicBezTo>
                    <a:pt x="0" y="96597"/>
                    <a:pt x="96597" y="0"/>
                    <a:pt x="215748" y="0"/>
                  </a:cubicBezTo>
                  <a:lnTo>
                    <a:pt x="877381" y="0"/>
                  </a:lnTo>
                  <a:cubicBezTo>
                    <a:pt x="955035" y="0"/>
                    <a:pt x="1024004" y="51805"/>
                    <a:pt x="1043365" y="127052"/>
                  </a:cubicBezTo>
                  <a:cubicBezTo>
                    <a:pt x="1099774" y="346306"/>
                    <a:pt x="1298777" y="508365"/>
                    <a:pt x="1535665" y="508365"/>
                  </a:cubicBezTo>
                  <a:cubicBezTo>
                    <a:pt x="1772553" y="508365"/>
                    <a:pt x="1971608" y="346306"/>
                    <a:pt x="2028018" y="127052"/>
                  </a:cubicBezTo>
                  <a:cubicBezTo>
                    <a:pt x="2047379" y="51805"/>
                    <a:pt x="2116347" y="0"/>
                    <a:pt x="2194002" y="0"/>
                  </a:cubicBezTo>
                  <a:lnTo>
                    <a:pt x="2855635" y="0"/>
                  </a:lnTo>
                  <a:cubicBezTo>
                    <a:pt x="2974785" y="0"/>
                    <a:pt x="3071383" y="96597"/>
                    <a:pt x="3071383" y="215748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24026DD-96A4-1A0B-EF3A-4C4A315F39F4}"/>
                </a:ext>
              </a:extLst>
            </p:cNvPr>
            <p:cNvSpPr/>
            <p:nvPr/>
          </p:nvSpPr>
          <p:spPr>
            <a:xfrm>
              <a:off x="7801563" y="1022328"/>
              <a:ext cx="828702" cy="828701"/>
            </a:xfrm>
            <a:custGeom>
              <a:avLst/>
              <a:gdLst>
                <a:gd name="connsiteX0" fmla="*/ 849176 w 849176"/>
                <a:gd name="connsiteY0" fmla="*/ 424588 h 849175"/>
                <a:gd name="connsiteX1" fmla="*/ 424588 w 849176"/>
                <a:gd name="connsiteY1" fmla="*/ 849176 h 849175"/>
                <a:gd name="connsiteX2" fmla="*/ 0 w 849176"/>
                <a:gd name="connsiteY2" fmla="*/ 424588 h 849175"/>
                <a:gd name="connsiteX3" fmla="*/ 424588 w 849176"/>
                <a:gd name="connsiteY3" fmla="*/ 0 h 849175"/>
                <a:gd name="connsiteX4" fmla="*/ 849176 w 849176"/>
                <a:gd name="connsiteY4" fmla="*/ 424588 h 84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176" h="849175">
                  <a:moveTo>
                    <a:pt x="849176" y="424588"/>
                  </a:moveTo>
                  <a:cubicBezTo>
                    <a:pt x="849176" y="659081"/>
                    <a:pt x="659082" y="849176"/>
                    <a:pt x="424588" y="849176"/>
                  </a:cubicBezTo>
                  <a:cubicBezTo>
                    <a:pt x="190095" y="849176"/>
                    <a:pt x="0" y="659081"/>
                    <a:pt x="0" y="424588"/>
                  </a:cubicBezTo>
                  <a:cubicBezTo>
                    <a:pt x="0" y="190094"/>
                    <a:pt x="190095" y="0"/>
                    <a:pt x="424588" y="0"/>
                  </a:cubicBezTo>
                  <a:cubicBezTo>
                    <a:pt x="659082" y="0"/>
                    <a:pt x="849176" y="190094"/>
                    <a:pt x="849176" y="42458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6567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sz="1500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379AF66-F056-810D-FE82-96360CAE0E5A}"/>
              </a:ext>
            </a:extLst>
          </p:cNvPr>
          <p:cNvSpPr/>
          <p:nvPr/>
        </p:nvSpPr>
        <p:spPr bwMode="auto">
          <a:xfrm>
            <a:off x="5163655" y="1544424"/>
            <a:ext cx="1996523" cy="3741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E09EA5-F57C-7CBC-10B1-D0895091B400}"/>
              </a:ext>
            </a:extLst>
          </p:cNvPr>
          <p:cNvSpPr txBox="1"/>
          <p:nvPr/>
        </p:nvSpPr>
        <p:spPr>
          <a:xfrm>
            <a:off x="2109562" y="1594313"/>
            <a:ext cx="174504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chemeClr val="bg1"/>
                </a:solidFill>
              </a:rPr>
              <a:t>Strengths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1A32F-A982-8C7A-BF7D-946BB6F1DF8A}"/>
              </a:ext>
            </a:extLst>
          </p:cNvPr>
          <p:cNvSpPr txBox="1"/>
          <p:nvPr/>
        </p:nvSpPr>
        <p:spPr>
          <a:xfrm>
            <a:off x="5289392" y="1594313"/>
            <a:ext cx="174504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50" b="1">
                <a:solidFill>
                  <a:schemeClr val="bg1"/>
                </a:solidFill>
              </a:rPr>
              <a:t>Weaknesses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4603E1-152B-4114-0DED-531D745103E5}"/>
              </a:ext>
            </a:extLst>
          </p:cNvPr>
          <p:cNvSpPr/>
          <p:nvPr/>
        </p:nvSpPr>
        <p:spPr>
          <a:xfrm flipV="1">
            <a:off x="6004526" y="939776"/>
            <a:ext cx="314820" cy="275467"/>
          </a:xfrm>
          <a:custGeom>
            <a:avLst/>
            <a:gdLst>
              <a:gd name="connsiteX0" fmla="*/ 0 w 430130"/>
              <a:gd name="connsiteY0" fmla="*/ 134416 h 376363"/>
              <a:gd name="connsiteX1" fmla="*/ 80649 w 430130"/>
              <a:gd name="connsiteY1" fmla="*/ 134416 h 376363"/>
              <a:gd name="connsiteX2" fmla="*/ 102156 w 430130"/>
              <a:gd name="connsiteY2" fmla="*/ 155922 h 376363"/>
              <a:gd name="connsiteX3" fmla="*/ 102156 w 430130"/>
              <a:gd name="connsiteY3" fmla="*/ 338727 h 376363"/>
              <a:gd name="connsiteX4" fmla="*/ 80649 w 430130"/>
              <a:gd name="connsiteY4" fmla="*/ 360234 h 376363"/>
              <a:gd name="connsiteX5" fmla="*/ 0 w 430130"/>
              <a:gd name="connsiteY5" fmla="*/ 360234 h 376363"/>
              <a:gd name="connsiteX6" fmla="*/ 263455 w 430130"/>
              <a:gd name="connsiteY6" fmla="*/ 0 h 376363"/>
              <a:gd name="connsiteX7" fmla="*/ 295714 w 430130"/>
              <a:gd name="connsiteY7" fmla="*/ 32260 h 376363"/>
              <a:gd name="connsiteX8" fmla="*/ 279585 w 430130"/>
              <a:gd name="connsiteY8" fmla="*/ 134953 h 376363"/>
              <a:gd name="connsiteX9" fmla="*/ 295714 w 430130"/>
              <a:gd name="connsiteY9" fmla="*/ 150545 h 376363"/>
              <a:gd name="connsiteX10" fmla="*/ 397870 w 430130"/>
              <a:gd name="connsiteY10" fmla="*/ 150545 h 376363"/>
              <a:gd name="connsiteX11" fmla="*/ 430130 w 430130"/>
              <a:gd name="connsiteY11" fmla="*/ 182805 h 376363"/>
              <a:gd name="connsiteX12" fmla="*/ 409161 w 430130"/>
              <a:gd name="connsiteY12" fmla="*/ 212914 h 376363"/>
              <a:gd name="connsiteX13" fmla="*/ 419377 w 430130"/>
              <a:gd name="connsiteY13" fmla="*/ 236571 h 376363"/>
              <a:gd name="connsiteX14" fmla="*/ 394107 w 430130"/>
              <a:gd name="connsiteY14" fmla="*/ 267755 h 376363"/>
              <a:gd name="connsiteX15" fmla="*/ 403247 w 430130"/>
              <a:gd name="connsiteY15" fmla="*/ 290337 h 376363"/>
              <a:gd name="connsiteX16" fmla="*/ 370987 w 430130"/>
              <a:gd name="connsiteY16" fmla="*/ 322597 h 376363"/>
              <a:gd name="connsiteX17" fmla="*/ 367761 w 430130"/>
              <a:gd name="connsiteY17" fmla="*/ 322597 h 376363"/>
              <a:gd name="connsiteX18" fmla="*/ 376364 w 430130"/>
              <a:gd name="connsiteY18" fmla="*/ 344103 h 376363"/>
              <a:gd name="connsiteX19" fmla="*/ 344104 w 430130"/>
              <a:gd name="connsiteY19" fmla="*/ 376363 h 376363"/>
              <a:gd name="connsiteX20" fmla="*/ 247325 w 430130"/>
              <a:gd name="connsiteY20" fmla="*/ 376363 h 376363"/>
              <a:gd name="connsiteX21" fmla="*/ 134416 w 430130"/>
              <a:gd name="connsiteY21" fmla="*/ 333350 h 376363"/>
              <a:gd name="connsiteX22" fmla="*/ 134416 w 430130"/>
              <a:gd name="connsiteY22" fmla="*/ 161298 h 376363"/>
              <a:gd name="connsiteX23" fmla="*/ 231195 w 430130"/>
              <a:gd name="connsiteY23" fmla="*/ 32260 h 376363"/>
              <a:gd name="connsiteX24" fmla="*/ 263455 w 430130"/>
              <a:gd name="connsiteY24" fmla="*/ 0 h 37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0130" h="376363">
                <a:moveTo>
                  <a:pt x="0" y="134416"/>
                </a:moveTo>
                <a:lnTo>
                  <a:pt x="80649" y="134416"/>
                </a:lnTo>
                <a:cubicBezTo>
                  <a:pt x="92478" y="134416"/>
                  <a:pt x="102156" y="144094"/>
                  <a:pt x="102156" y="155922"/>
                </a:cubicBezTo>
                <a:lnTo>
                  <a:pt x="102156" y="338727"/>
                </a:lnTo>
                <a:cubicBezTo>
                  <a:pt x="102156" y="350556"/>
                  <a:pt x="92478" y="360234"/>
                  <a:pt x="80649" y="360234"/>
                </a:cubicBezTo>
                <a:lnTo>
                  <a:pt x="0" y="360234"/>
                </a:lnTo>
                <a:close/>
                <a:moveTo>
                  <a:pt x="263455" y="0"/>
                </a:moveTo>
                <a:cubicBezTo>
                  <a:pt x="281198" y="0"/>
                  <a:pt x="295714" y="14517"/>
                  <a:pt x="295714" y="32260"/>
                </a:cubicBezTo>
                <a:cubicBezTo>
                  <a:pt x="295714" y="105919"/>
                  <a:pt x="280122" y="125275"/>
                  <a:pt x="279585" y="134953"/>
                </a:cubicBezTo>
                <a:cubicBezTo>
                  <a:pt x="280122" y="143556"/>
                  <a:pt x="287112" y="150545"/>
                  <a:pt x="295714" y="150545"/>
                </a:cubicBezTo>
                <a:lnTo>
                  <a:pt x="397870" y="150545"/>
                </a:lnTo>
                <a:cubicBezTo>
                  <a:pt x="415613" y="150545"/>
                  <a:pt x="430130" y="165062"/>
                  <a:pt x="430130" y="182805"/>
                </a:cubicBezTo>
                <a:cubicBezTo>
                  <a:pt x="430130" y="196784"/>
                  <a:pt x="421527" y="208613"/>
                  <a:pt x="409161" y="212914"/>
                </a:cubicBezTo>
                <a:cubicBezTo>
                  <a:pt x="415613" y="218828"/>
                  <a:pt x="419377" y="227431"/>
                  <a:pt x="419377" y="236571"/>
                </a:cubicBezTo>
                <a:cubicBezTo>
                  <a:pt x="419377" y="251626"/>
                  <a:pt x="408623" y="264529"/>
                  <a:pt x="394107" y="267755"/>
                </a:cubicBezTo>
                <a:cubicBezTo>
                  <a:pt x="400021" y="273670"/>
                  <a:pt x="403247" y="281735"/>
                  <a:pt x="403247" y="290337"/>
                </a:cubicBezTo>
                <a:cubicBezTo>
                  <a:pt x="403247" y="308080"/>
                  <a:pt x="388730" y="322597"/>
                  <a:pt x="370987" y="322597"/>
                </a:cubicBezTo>
                <a:cubicBezTo>
                  <a:pt x="369912" y="322597"/>
                  <a:pt x="368836" y="322597"/>
                  <a:pt x="367761" y="322597"/>
                </a:cubicBezTo>
                <a:cubicBezTo>
                  <a:pt x="373138" y="327974"/>
                  <a:pt x="376364" y="335501"/>
                  <a:pt x="376364" y="344103"/>
                </a:cubicBezTo>
                <a:cubicBezTo>
                  <a:pt x="376364" y="361846"/>
                  <a:pt x="361847" y="376363"/>
                  <a:pt x="344104" y="376363"/>
                </a:cubicBezTo>
                <a:cubicBezTo>
                  <a:pt x="344104" y="376363"/>
                  <a:pt x="271520" y="376363"/>
                  <a:pt x="247325" y="376363"/>
                </a:cubicBezTo>
                <a:cubicBezTo>
                  <a:pt x="175278" y="376363"/>
                  <a:pt x="172590" y="333350"/>
                  <a:pt x="134416" y="333350"/>
                </a:cubicBezTo>
                <a:lnTo>
                  <a:pt x="134416" y="161298"/>
                </a:lnTo>
                <a:cubicBezTo>
                  <a:pt x="136029" y="160223"/>
                  <a:pt x="231195" y="113984"/>
                  <a:pt x="231195" y="32260"/>
                </a:cubicBezTo>
                <a:cubicBezTo>
                  <a:pt x="231195" y="14517"/>
                  <a:pt x="245712" y="0"/>
                  <a:pt x="263455" y="0"/>
                </a:cubicBezTo>
                <a:close/>
              </a:path>
            </a:pathLst>
          </a:custGeom>
          <a:solidFill>
            <a:schemeClr val="bg1"/>
          </a:solidFill>
          <a:ln w="53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35DD1F-0909-7BB5-74EA-C23C6C97D09A}"/>
              </a:ext>
            </a:extLst>
          </p:cNvPr>
          <p:cNvSpPr txBox="1"/>
          <p:nvPr/>
        </p:nvSpPr>
        <p:spPr>
          <a:xfrm>
            <a:off x="2021472" y="2116710"/>
            <a:ext cx="19111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Clr>
                <a:schemeClr val="bg1"/>
              </a:buClr>
              <a:buFont typeface="+mj-lt"/>
              <a:buAutoNum type="arabicPeriod"/>
            </a:pPr>
            <a:r>
              <a:rPr lang="en-US" sz="1200" i="1">
                <a:solidFill>
                  <a:schemeClr val="bg1"/>
                </a:solidFill>
              </a:rPr>
              <a:t>Best days to travel</a:t>
            </a:r>
          </a:p>
          <a:p>
            <a:pPr marL="257175" indent="-257175">
              <a:buClr>
                <a:schemeClr val="bg1"/>
              </a:buClr>
              <a:buFont typeface="+mj-lt"/>
              <a:buAutoNum type="arabicPeriod"/>
            </a:pPr>
            <a:r>
              <a:rPr lang="en-US" sz="1200" i="1">
                <a:solidFill>
                  <a:schemeClr val="bg1"/>
                </a:solidFill>
              </a:rPr>
              <a:t>What is the expected of delay in the traffic</a:t>
            </a:r>
          </a:p>
          <a:p>
            <a:pPr marL="257175" indent="-257175">
              <a:buClr>
                <a:schemeClr val="bg1"/>
              </a:buClr>
              <a:buFont typeface="+mj-lt"/>
              <a:buAutoNum type="arabicPeriod"/>
            </a:pPr>
            <a:r>
              <a:rPr lang="nl-NL" sz="1200">
                <a:solidFill>
                  <a:schemeClr val="bg1"/>
                </a:solidFill>
              </a:rPr>
              <a:t>Schedule planner </a:t>
            </a:r>
            <a:r>
              <a:rPr lang="en-GB" sz="1200">
                <a:solidFill>
                  <a:schemeClr val="bg1"/>
                </a:solidFill>
              </a:rPr>
              <a:t>application</a:t>
            </a:r>
            <a:endParaRPr lang="en-GB" sz="1200" i="1">
              <a:solidFill>
                <a:schemeClr val="bg1"/>
              </a:solidFill>
            </a:endParaRPr>
          </a:p>
          <a:p>
            <a:pPr marL="257175" indent="-257175">
              <a:buClr>
                <a:schemeClr val="bg1"/>
              </a:buClr>
              <a:buFont typeface="+mj-lt"/>
              <a:buAutoNum type="arabicPeriod"/>
            </a:pPr>
            <a:r>
              <a:rPr lang="en-GB" sz="1200" i="1">
                <a:solidFill>
                  <a:schemeClr val="bg1"/>
                </a:solidFill>
              </a:rPr>
              <a:t>User</a:t>
            </a:r>
            <a:r>
              <a:rPr lang="en-US" sz="1200" i="1">
                <a:solidFill>
                  <a:schemeClr val="bg1"/>
                </a:solidFill>
              </a:rPr>
              <a:t> friendly and simple web page interface </a:t>
            </a:r>
          </a:p>
          <a:p>
            <a:pPr marL="257175" indent="-257175">
              <a:buClr>
                <a:schemeClr val="bg1"/>
              </a:buClr>
              <a:buFont typeface="+mj-lt"/>
              <a:buAutoNum type="arabicPeriod"/>
            </a:pPr>
            <a:endParaRPr lang="en-US" sz="1200" i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0C342-5A21-C3B0-679E-035603475CFD}"/>
              </a:ext>
            </a:extLst>
          </p:cNvPr>
          <p:cNvSpPr txBox="1"/>
          <p:nvPr/>
        </p:nvSpPr>
        <p:spPr>
          <a:xfrm>
            <a:off x="5211343" y="2132341"/>
            <a:ext cx="19111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Clr>
                <a:schemeClr val="bg1"/>
              </a:buClr>
              <a:buFont typeface="+mj-lt"/>
              <a:buAutoNum type="arabicPeriod"/>
            </a:pPr>
            <a:r>
              <a:rPr lang="en-US" sz="1200" i="1">
                <a:solidFill>
                  <a:schemeClr val="bg1"/>
                </a:solidFill>
              </a:rPr>
              <a:t>It was not possible to predict the exact hours of traveling </a:t>
            </a:r>
          </a:p>
          <a:p>
            <a:pPr marL="257175" indent="-257175">
              <a:buClr>
                <a:schemeClr val="bg1"/>
              </a:buClr>
              <a:buFont typeface="+mj-lt"/>
              <a:buAutoNum type="arabicPeriod"/>
            </a:pPr>
            <a:r>
              <a:rPr lang="en-US" sz="1200" i="1">
                <a:solidFill>
                  <a:schemeClr val="bg1"/>
                </a:solidFill>
              </a:rPr>
              <a:t>The model prediction encounters only the highways</a:t>
            </a:r>
          </a:p>
        </p:txBody>
      </p:sp>
    </p:spTree>
    <p:extLst>
      <p:ext uri="{BB962C8B-B14F-4D97-AF65-F5344CB8AC3E}">
        <p14:creationId xmlns:p14="http://schemas.microsoft.com/office/powerpoint/2010/main" val="37368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833341" y="1742775"/>
            <a:ext cx="501789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 to Improve Work</a:t>
            </a: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EB2FE94D-2621-EC12-D144-7284B8942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5" y="1868575"/>
            <a:ext cx="1446800" cy="10851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C25CB0CD-7600-CD00-3835-7292750B1310}"/>
              </a:ext>
            </a:extLst>
          </p:cNvPr>
          <p:cNvSpPr/>
          <p:nvPr/>
        </p:nvSpPr>
        <p:spPr>
          <a:xfrm>
            <a:off x="5782876" y="1868575"/>
            <a:ext cx="2531850" cy="1085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54D4B2D7-D160-8599-F620-65785D0EFB49}"/>
              </a:ext>
            </a:extLst>
          </p:cNvPr>
          <p:cNvCxnSpPr/>
          <p:nvPr/>
        </p:nvCxnSpPr>
        <p:spPr>
          <a:xfrm>
            <a:off x="6867925" y="1868575"/>
            <a:ext cx="0" cy="108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6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493370" y="4005569"/>
            <a:ext cx="1730380" cy="576794"/>
            <a:chOff x="3323770" y="5341255"/>
            <a:chExt cx="2307774" cy="769259"/>
          </a:xfrm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 rot="5400000">
              <a:off x="3708399" y="4956628"/>
              <a:ext cx="769257" cy="1538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6" name="Right Triangle 5"/>
            <p:cNvSpPr/>
            <p:nvPr/>
          </p:nvSpPr>
          <p:spPr>
            <a:xfrm flipV="1">
              <a:off x="4862285" y="5341255"/>
              <a:ext cx="769259" cy="76925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23750" y="2275187"/>
            <a:ext cx="1730380" cy="576794"/>
            <a:chOff x="5631544" y="3033478"/>
            <a:chExt cx="2307774" cy="769259"/>
          </a:xfrm>
          <a:solidFill>
            <a:schemeClr val="accent2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 rot="5400000">
              <a:off x="6016173" y="264885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flipV="1">
              <a:off x="7170059" y="3033478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54130" y="544804"/>
            <a:ext cx="1730380" cy="576794"/>
            <a:chOff x="7939318" y="725700"/>
            <a:chExt cx="2307774" cy="769259"/>
          </a:xfrm>
          <a:solidFill>
            <a:schemeClr val="accent4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13" name="Rectangle 12"/>
            <p:cNvSpPr/>
            <p:nvPr/>
          </p:nvSpPr>
          <p:spPr>
            <a:xfrm rot="5400000">
              <a:off x="8323947" y="341073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V="1">
              <a:off x="9477833" y="725700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7107717" y="671"/>
            <a:ext cx="576793" cy="5441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endParaRPr lang="en-US" sz="1349">
              <a:solidFill>
                <a:prstClr val="white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405493" y="1287018"/>
            <a:ext cx="822746" cy="822746"/>
          </a:xfrm>
          <a:prstGeom prst="round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endParaRPr lang="en-US" sz="1349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658790" y="3017401"/>
            <a:ext cx="822746" cy="822746"/>
          </a:xfrm>
          <a:prstGeom prst="round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endParaRPr lang="en-US" sz="1349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3570" y="3186465"/>
            <a:ext cx="2052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95"/>
            <a:r>
              <a:rPr lang="en-US" sz="1400">
                <a:solidFill>
                  <a:schemeClr val="bg1"/>
                </a:solidFill>
              </a:rPr>
              <a:t>Integrate TomTom City Data </a:t>
            </a:r>
            <a:endParaRPr lang="en-US" sz="1349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29837" y="1236982"/>
            <a:ext cx="2052511" cy="922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595"/>
            <a:r>
              <a:rPr lang="en-US" sz="134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different machine learning methods to improve the prediction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57743" y="3186465"/>
            <a:ext cx="2052511" cy="922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595"/>
            <a:r>
              <a:rPr lang="en-US" sz="134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Make/Find a dataset/live data that would represent the situation on the roads better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1489" y="1394568"/>
            <a:ext cx="2052511" cy="715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595"/>
            <a:r>
              <a:rPr lang="en-US" sz="134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 the model to accommodate various personas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405493" y="3017401"/>
            <a:ext cx="822746" cy="822746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endParaRPr lang="en-US" sz="1349">
              <a:solidFill>
                <a:prstClr val="white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119548" y="1287018"/>
            <a:ext cx="822746" cy="822746"/>
          </a:xfrm>
          <a:prstGeom prst="round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5"/>
            <a:endParaRPr lang="en-US" sz="1349">
              <a:solidFill>
                <a:prstClr val="white"/>
              </a:solidFill>
            </a:endParaRPr>
          </a:p>
        </p:txBody>
      </p:sp>
      <p:sp>
        <p:nvSpPr>
          <p:cNvPr id="71" name="Freeform 27"/>
          <p:cNvSpPr>
            <a:spLocks noEditPoints="1"/>
          </p:cNvSpPr>
          <p:nvPr/>
        </p:nvSpPr>
        <p:spPr bwMode="auto">
          <a:xfrm>
            <a:off x="4595468" y="3242735"/>
            <a:ext cx="442796" cy="399265"/>
          </a:xfrm>
          <a:custGeom>
            <a:avLst/>
            <a:gdLst>
              <a:gd name="T0" fmla="*/ 2527 w 3331"/>
              <a:gd name="T1" fmla="*/ 2481 h 3310"/>
              <a:gd name="T2" fmla="*/ 2423 w 3331"/>
              <a:gd name="T3" fmla="*/ 2707 h 3310"/>
              <a:gd name="T4" fmla="*/ 2527 w 3331"/>
              <a:gd name="T5" fmla="*/ 2934 h 3310"/>
              <a:gd name="T6" fmla="*/ 2770 w 3331"/>
              <a:gd name="T7" fmla="*/ 3005 h 3310"/>
              <a:gd name="T8" fmla="*/ 2980 w 3331"/>
              <a:gd name="T9" fmla="*/ 2871 h 3310"/>
              <a:gd name="T10" fmla="*/ 3016 w 3331"/>
              <a:gd name="T11" fmla="*/ 2621 h 3310"/>
              <a:gd name="T12" fmla="*/ 2853 w 3331"/>
              <a:gd name="T13" fmla="*/ 2435 h 3310"/>
              <a:gd name="T14" fmla="*/ 518 w 3331"/>
              <a:gd name="T15" fmla="*/ 2419 h 3310"/>
              <a:gd name="T16" fmla="*/ 331 w 3331"/>
              <a:gd name="T17" fmla="*/ 2581 h 3310"/>
              <a:gd name="T18" fmla="*/ 331 w 3331"/>
              <a:gd name="T19" fmla="*/ 2834 h 3310"/>
              <a:gd name="T20" fmla="*/ 518 w 3331"/>
              <a:gd name="T21" fmla="*/ 2996 h 3310"/>
              <a:gd name="T22" fmla="*/ 771 w 3331"/>
              <a:gd name="T23" fmla="*/ 2959 h 3310"/>
              <a:gd name="T24" fmla="*/ 906 w 3331"/>
              <a:gd name="T25" fmla="*/ 2752 h 3310"/>
              <a:gd name="T26" fmla="*/ 834 w 3331"/>
              <a:gd name="T27" fmla="*/ 2510 h 3310"/>
              <a:gd name="T28" fmla="*/ 606 w 3331"/>
              <a:gd name="T29" fmla="*/ 2407 h 3310"/>
              <a:gd name="T30" fmla="*/ 1667 w 3331"/>
              <a:gd name="T31" fmla="*/ 750 h 3310"/>
              <a:gd name="T32" fmla="*/ 1204 w 3331"/>
              <a:gd name="T33" fmla="*/ 1006 h 3310"/>
              <a:gd name="T34" fmla="*/ 866 w 3331"/>
              <a:gd name="T35" fmla="*/ 1410 h 3310"/>
              <a:gd name="T36" fmla="*/ 892 w 3331"/>
              <a:gd name="T37" fmla="*/ 1769 h 3310"/>
              <a:gd name="T38" fmla="*/ 930 w 3331"/>
              <a:gd name="T39" fmla="*/ 1865 h 3310"/>
              <a:gd name="T40" fmla="*/ 680 w 3331"/>
              <a:gd name="T41" fmla="*/ 2109 h 3310"/>
              <a:gd name="T42" fmla="*/ 946 w 3331"/>
              <a:gd name="T43" fmla="*/ 2210 h 3310"/>
              <a:gd name="T44" fmla="*/ 1160 w 3331"/>
              <a:gd name="T45" fmla="*/ 2466 h 3310"/>
              <a:gd name="T46" fmla="*/ 1744 w 3331"/>
              <a:gd name="T47" fmla="*/ 2461 h 3310"/>
              <a:gd name="T48" fmla="*/ 1844 w 3331"/>
              <a:gd name="T49" fmla="*/ 2411 h 3310"/>
              <a:gd name="T50" fmla="*/ 2210 w 3331"/>
              <a:gd name="T51" fmla="*/ 2393 h 3310"/>
              <a:gd name="T52" fmla="*/ 2474 w 3331"/>
              <a:gd name="T53" fmla="*/ 2160 h 3310"/>
              <a:gd name="T54" fmla="*/ 2481 w 3331"/>
              <a:gd name="T55" fmla="*/ 1577 h 3310"/>
              <a:gd name="T56" fmla="*/ 2423 w 3331"/>
              <a:gd name="T57" fmla="*/ 1505 h 3310"/>
              <a:gd name="T58" fmla="*/ 2240 w 3331"/>
              <a:gd name="T59" fmla="*/ 1201 h 3310"/>
              <a:gd name="T60" fmla="*/ 2123 w 3331"/>
              <a:gd name="T61" fmla="*/ 1083 h 3310"/>
              <a:gd name="T62" fmla="*/ 3029 w 3331"/>
              <a:gd name="T63" fmla="*/ 301 h 3310"/>
              <a:gd name="T64" fmla="*/ 3264 w 3331"/>
              <a:gd name="T65" fmla="*/ 26 h 3310"/>
              <a:gd name="T66" fmla="*/ 3331 w 3331"/>
              <a:gd name="T67" fmla="*/ 1053 h 3310"/>
              <a:gd name="T68" fmla="*/ 3239 w 3331"/>
              <a:gd name="T69" fmla="*/ 1191 h 3310"/>
              <a:gd name="T70" fmla="*/ 3027 w 3331"/>
              <a:gd name="T71" fmla="*/ 1490 h 3310"/>
              <a:gd name="T72" fmla="*/ 2985 w 3331"/>
              <a:gd name="T73" fmla="*/ 1572 h 3310"/>
              <a:gd name="T74" fmla="*/ 2917 w 3331"/>
              <a:gd name="T75" fmla="*/ 2138 h 3310"/>
              <a:gd name="T76" fmla="*/ 3196 w 3331"/>
              <a:gd name="T77" fmla="*/ 2330 h 3310"/>
              <a:gd name="T78" fmla="*/ 3328 w 3331"/>
              <a:gd name="T79" fmla="*/ 2647 h 3310"/>
              <a:gd name="T80" fmla="*/ 3258 w 3331"/>
              <a:gd name="T81" fmla="*/ 2995 h 3310"/>
              <a:gd name="T82" fmla="*/ 3014 w 3331"/>
              <a:gd name="T83" fmla="*/ 3237 h 3310"/>
              <a:gd name="T84" fmla="*/ 2666 w 3331"/>
              <a:gd name="T85" fmla="*/ 3307 h 3310"/>
              <a:gd name="T86" fmla="*/ 2350 w 3331"/>
              <a:gd name="T87" fmla="*/ 3180 h 3310"/>
              <a:gd name="T88" fmla="*/ 2156 w 3331"/>
              <a:gd name="T89" fmla="*/ 2908 h 3310"/>
              <a:gd name="T90" fmla="*/ 1804 w 3331"/>
              <a:gd name="T91" fmla="*/ 3007 h 3310"/>
              <a:gd name="T92" fmla="*/ 1742 w 3331"/>
              <a:gd name="T93" fmla="*/ 2782 h 3310"/>
              <a:gd name="T94" fmla="*/ 1102 w 3331"/>
              <a:gd name="T95" fmla="*/ 3051 h 3310"/>
              <a:gd name="T96" fmla="*/ 838 w 3331"/>
              <a:gd name="T97" fmla="*/ 3263 h 3310"/>
              <a:gd name="T98" fmla="*/ 484 w 3331"/>
              <a:gd name="T99" fmla="*/ 3297 h 3310"/>
              <a:gd name="T100" fmla="*/ 178 w 3331"/>
              <a:gd name="T101" fmla="*/ 3133 h 3310"/>
              <a:gd name="T102" fmla="*/ 13 w 3331"/>
              <a:gd name="T103" fmla="*/ 2829 h 3310"/>
              <a:gd name="T104" fmla="*/ 50 w 3331"/>
              <a:gd name="T105" fmla="*/ 2467 h 3310"/>
              <a:gd name="T106" fmla="*/ 282 w 3331"/>
              <a:gd name="T107" fmla="*/ 2200 h 3310"/>
              <a:gd name="T108" fmla="*/ 337 w 3331"/>
              <a:gd name="T109" fmla="*/ 1773 h 3310"/>
              <a:gd name="T110" fmla="*/ 392 w 3331"/>
              <a:gd name="T111" fmla="*/ 1686 h 3310"/>
              <a:gd name="T112" fmla="*/ 678 w 3331"/>
              <a:gd name="T113" fmla="*/ 1444 h 3310"/>
              <a:gd name="T114" fmla="*/ 1000 w 3331"/>
              <a:gd name="T115" fmla="*/ 987 h 3310"/>
              <a:gd name="T116" fmla="*/ 1460 w 3331"/>
              <a:gd name="T117" fmla="*/ 669 h 3310"/>
              <a:gd name="T118" fmla="*/ 2020 w 3331"/>
              <a:gd name="T119" fmla="*/ 530 h 3310"/>
              <a:gd name="T120" fmla="*/ 2164 w 3331"/>
              <a:gd name="T121" fmla="*/ 44 h 3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1" h="3310">
                <a:moveTo>
                  <a:pt x="2726" y="2407"/>
                </a:moveTo>
                <a:lnTo>
                  <a:pt x="2681" y="2410"/>
                </a:lnTo>
                <a:lnTo>
                  <a:pt x="2638" y="2419"/>
                </a:lnTo>
                <a:lnTo>
                  <a:pt x="2599" y="2435"/>
                </a:lnTo>
                <a:lnTo>
                  <a:pt x="2561" y="2455"/>
                </a:lnTo>
                <a:lnTo>
                  <a:pt x="2527" y="2481"/>
                </a:lnTo>
                <a:lnTo>
                  <a:pt x="2497" y="2510"/>
                </a:lnTo>
                <a:lnTo>
                  <a:pt x="2472" y="2544"/>
                </a:lnTo>
                <a:lnTo>
                  <a:pt x="2451" y="2581"/>
                </a:lnTo>
                <a:lnTo>
                  <a:pt x="2436" y="2621"/>
                </a:lnTo>
                <a:lnTo>
                  <a:pt x="2427" y="2663"/>
                </a:lnTo>
                <a:lnTo>
                  <a:pt x="2423" y="2707"/>
                </a:lnTo>
                <a:lnTo>
                  <a:pt x="2427" y="2752"/>
                </a:lnTo>
                <a:lnTo>
                  <a:pt x="2436" y="2794"/>
                </a:lnTo>
                <a:lnTo>
                  <a:pt x="2451" y="2834"/>
                </a:lnTo>
                <a:lnTo>
                  <a:pt x="2472" y="2871"/>
                </a:lnTo>
                <a:lnTo>
                  <a:pt x="2497" y="2905"/>
                </a:lnTo>
                <a:lnTo>
                  <a:pt x="2527" y="2934"/>
                </a:lnTo>
                <a:lnTo>
                  <a:pt x="2561" y="2959"/>
                </a:lnTo>
                <a:lnTo>
                  <a:pt x="2599" y="2980"/>
                </a:lnTo>
                <a:lnTo>
                  <a:pt x="2638" y="2996"/>
                </a:lnTo>
                <a:lnTo>
                  <a:pt x="2681" y="3005"/>
                </a:lnTo>
                <a:lnTo>
                  <a:pt x="2726" y="3008"/>
                </a:lnTo>
                <a:lnTo>
                  <a:pt x="2770" y="3005"/>
                </a:lnTo>
                <a:lnTo>
                  <a:pt x="2813" y="2996"/>
                </a:lnTo>
                <a:lnTo>
                  <a:pt x="2853" y="2980"/>
                </a:lnTo>
                <a:lnTo>
                  <a:pt x="2891" y="2959"/>
                </a:lnTo>
                <a:lnTo>
                  <a:pt x="2924" y="2934"/>
                </a:lnTo>
                <a:lnTo>
                  <a:pt x="2954" y="2905"/>
                </a:lnTo>
                <a:lnTo>
                  <a:pt x="2980" y="2871"/>
                </a:lnTo>
                <a:lnTo>
                  <a:pt x="3001" y="2834"/>
                </a:lnTo>
                <a:lnTo>
                  <a:pt x="3016" y="2794"/>
                </a:lnTo>
                <a:lnTo>
                  <a:pt x="3026" y="2752"/>
                </a:lnTo>
                <a:lnTo>
                  <a:pt x="3029" y="2707"/>
                </a:lnTo>
                <a:lnTo>
                  <a:pt x="3026" y="2663"/>
                </a:lnTo>
                <a:lnTo>
                  <a:pt x="3016" y="2621"/>
                </a:lnTo>
                <a:lnTo>
                  <a:pt x="3001" y="2581"/>
                </a:lnTo>
                <a:lnTo>
                  <a:pt x="2980" y="2544"/>
                </a:lnTo>
                <a:lnTo>
                  <a:pt x="2954" y="2510"/>
                </a:lnTo>
                <a:lnTo>
                  <a:pt x="2924" y="2481"/>
                </a:lnTo>
                <a:lnTo>
                  <a:pt x="2891" y="2455"/>
                </a:lnTo>
                <a:lnTo>
                  <a:pt x="2853" y="2435"/>
                </a:lnTo>
                <a:lnTo>
                  <a:pt x="2813" y="2419"/>
                </a:lnTo>
                <a:lnTo>
                  <a:pt x="2770" y="2410"/>
                </a:lnTo>
                <a:lnTo>
                  <a:pt x="2726" y="2407"/>
                </a:lnTo>
                <a:close/>
                <a:moveTo>
                  <a:pt x="606" y="2407"/>
                </a:moveTo>
                <a:lnTo>
                  <a:pt x="561" y="2410"/>
                </a:lnTo>
                <a:lnTo>
                  <a:pt x="518" y="2419"/>
                </a:lnTo>
                <a:lnTo>
                  <a:pt x="478" y="2435"/>
                </a:lnTo>
                <a:lnTo>
                  <a:pt x="441" y="2455"/>
                </a:lnTo>
                <a:lnTo>
                  <a:pt x="407" y="2481"/>
                </a:lnTo>
                <a:lnTo>
                  <a:pt x="378" y="2510"/>
                </a:lnTo>
                <a:lnTo>
                  <a:pt x="352" y="2544"/>
                </a:lnTo>
                <a:lnTo>
                  <a:pt x="331" y="2581"/>
                </a:lnTo>
                <a:lnTo>
                  <a:pt x="316" y="2621"/>
                </a:lnTo>
                <a:lnTo>
                  <a:pt x="307" y="2663"/>
                </a:lnTo>
                <a:lnTo>
                  <a:pt x="304" y="2707"/>
                </a:lnTo>
                <a:lnTo>
                  <a:pt x="307" y="2752"/>
                </a:lnTo>
                <a:lnTo>
                  <a:pt x="316" y="2794"/>
                </a:lnTo>
                <a:lnTo>
                  <a:pt x="331" y="2834"/>
                </a:lnTo>
                <a:lnTo>
                  <a:pt x="352" y="2871"/>
                </a:lnTo>
                <a:lnTo>
                  <a:pt x="378" y="2905"/>
                </a:lnTo>
                <a:lnTo>
                  <a:pt x="407" y="2934"/>
                </a:lnTo>
                <a:lnTo>
                  <a:pt x="441" y="2959"/>
                </a:lnTo>
                <a:lnTo>
                  <a:pt x="478" y="2980"/>
                </a:lnTo>
                <a:lnTo>
                  <a:pt x="518" y="2996"/>
                </a:lnTo>
                <a:lnTo>
                  <a:pt x="561" y="3005"/>
                </a:lnTo>
                <a:lnTo>
                  <a:pt x="606" y="3008"/>
                </a:lnTo>
                <a:lnTo>
                  <a:pt x="650" y="3005"/>
                </a:lnTo>
                <a:lnTo>
                  <a:pt x="693" y="2996"/>
                </a:lnTo>
                <a:lnTo>
                  <a:pt x="734" y="2980"/>
                </a:lnTo>
                <a:lnTo>
                  <a:pt x="771" y="2959"/>
                </a:lnTo>
                <a:lnTo>
                  <a:pt x="804" y="2934"/>
                </a:lnTo>
                <a:lnTo>
                  <a:pt x="834" y="2905"/>
                </a:lnTo>
                <a:lnTo>
                  <a:pt x="860" y="2871"/>
                </a:lnTo>
                <a:lnTo>
                  <a:pt x="880" y="2834"/>
                </a:lnTo>
                <a:lnTo>
                  <a:pt x="896" y="2794"/>
                </a:lnTo>
                <a:lnTo>
                  <a:pt x="906" y="2752"/>
                </a:lnTo>
                <a:lnTo>
                  <a:pt x="909" y="2707"/>
                </a:lnTo>
                <a:lnTo>
                  <a:pt x="906" y="2663"/>
                </a:lnTo>
                <a:lnTo>
                  <a:pt x="896" y="2621"/>
                </a:lnTo>
                <a:lnTo>
                  <a:pt x="880" y="2581"/>
                </a:lnTo>
                <a:lnTo>
                  <a:pt x="860" y="2544"/>
                </a:lnTo>
                <a:lnTo>
                  <a:pt x="834" y="2510"/>
                </a:lnTo>
                <a:lnTo>
                  <a:pt x="804" y="2481"/>
                </a:lnTo>
                <a:lnTo>
                  <a:pt x="771" y="2455"/>
                </a:lnTo>
                <a:lnTo>
                  <a:pt x="734" y="2435"/>
                </a:lnTo>
                <a:lnTo>
                  <a:pt x="693" y="2419"/>
                </a:lnTo>
                <a:lnTo>
                  <a:pt x="650" y="2410"/>
                </a:lnTo>
                <a:lnTo>
                  <a:pt x="606" y="2407"/>
                </a:lnTo>
                <a:close/>
                <a:moveTo>
                  <a:pt x="2120" y="677"/>
                </a:moveTo>
                <a:lnTo>
                  <a:pt x="2026" y="681"/>
                </a:lnTo>
                <a:lnTo>
                  <a:pt x="1934" y="689"/>
                </a:lnTo>
                <a:lnTo>
                  <a:pt x="1843" y="703"/>
                </a:lnTo>
                <a:lnTo>
                  <a:pt x="1754" y="724"/>
                </a:lnTo>
                <a:lnTo>
                  <a:pt x="1667" y="750"/>
                </a:lnTo>
                <a:lnTo>
                  <a:pt x="1583" y="780"/>
                </a:lnTo>
                <a:lnTo>
                  <a:pt x="1501" y="817"/>
                </a:lnTo>
                <a:lnTo>
                  <a:pt x="1422" y="857"/>
                </a:lnTo>
                <a:lnTo>
                  <a:pt x="1346" y="903"/>
                </a:lnTo>
                <a:lnTo>
                  <a:pt x="1273" y="952"/>
                </a:lnTo>
                <a:lnTo>
                  <a:pt x="1204" y="1006"/>
                </a:lnTo>
                <a:lnTo>
                  <a:pt x="1138" y="1064"/>
                </a:lnTo>
                <a:lnTo>
                  <a:pt x="1075" y="1127"/>
                </a:lnTo>
                <a:lnTo>
                  <a:pt x="1017" y="1192"/>
                </a:lnTo>
                <a:lnTo>
                  <a:pt x="962" y="1261"/>
                </a:lnTo>
                <a:lnTo>
                  <a:pt x="912" y="1334"/>
                </a:lnTo>
                <a:lnTo>
                  <a:pt x="866" y="1410"/>
                </a:lnTo>
                <a:lnTo>
                  <a:pt x="825" y="1488"/>
                </a:lnTo>
                <a:lnTo>
                  <a:pt x="789" y="1569"/>
                </a:lnTo>
                <a:lnTo>
                  <a:pt x="758" y="1653"/>
                </a:lnTo>
                <a:lnTo>
                  <a:pt x="732" y="1738"/>
                </a:lnTo>
                <a:lnTo>
                  <a:pt x="872" y="1763"/>
                </a:lnTo>
                <a:lnTo>
                  <a:pt x="892" y="1769"/>
                </a:lnTo>
                <a:lnTo>
                  <a:pt x="910" y="1781"/>
                </a:lnTo>
                <a:lnTo>
                  <a:pt x="922" y="1796"/>
                </a:lnTo>
                <a:lnTo>
                  <a:pt x="932" y="1815"/>
                </a:lnTo>
                <a:lnTo>
                  <a:pt x="935" y="1832"/>
                </a:lnTo>
                <a:lnTo>
                  <a:pt x="934" y="1848"/>
                </a:lnTo>
                <a:lnTo>
                  <a:pt x="930" y="1865"/>
                </a:lnTo>
                <a:lnTo>
                  <a:pt x="921" y="1880"/>
                </a:lnTo>
                <a:lnTo>
                  <a:pt x="911" y="1892"/>
                </a:lnTo>
                <a:lnTo>
                  <a:pt x="682" y="2105"/>
                </a:lnTo>
                <a:lnTo>
                  <a:pt x="682" y="2105"/>
                </a:lnTo>
                <a:lnTo>
                  <a:pt x="682" y="2107"/>
                </a:lnTo>
                <a:lnTo>
                  <a:pt x="680" y="2109"/>
                </a:lnTo>
                <a:lnTo>
                  <a:pt x="680" y="2111"/>
                </a:lnTo>
                <a:lnTo>
                  <a:pt x="738" y="2121"/>
                </a:lnTo>
                <a:lnTo>
                  <a:pt x="795" y="2137"/>
                </a:lnTo>
                <a:lnTo>
                  <a:pt x="848" y="2156"/>
                </a:lnTo>
                <a:lnTo>
                  <a:pt x="898" y="2181"/>
                </a:lnTo>
                <a:lnTo>
                  <a:pt x="946" y="2210"/>
                </a:lnTo>
                <a:lnTo>
                  <a:pt x="991" y="2245"/>
                </a:lnTo>
                <a:lnTo>
                  <a:pt x="1033" y="2282"/>
                </a:lnTo>
                <a:lnTo>
                  <a:pt x="1071" y="2324"/>
                </a:lnTo>
                <a:lnTo>
                  <a:pt x="1106" y="2368"/>
                </a:lnTo>
                <a:lnTo>
                  <a:pt x="1135" y="2416"/>
                </a:lnTo>
                <a:lnTo>
                  <a:pt x="1160" y="2466"/>
                </a:lnTo>
                <a:lnTo>
                  <a:pt x="1181" y="2519"/>
                </a:lnTo>
                <a:lnTo>
                  <a:pt x="1197" y="2575"/>
                </a:lnTo>
                <a:lnTo>
                  <a:pt x="1206" y="2633"/>
                </a:lnTo>
                <a:lnTo>
                  <a:pt x="1742" y="2633"/>
                </a:lnTo>
                <a:lnTo>
                  <a:pt x="1742" y="2482"/>
                </a:lnTo>
                <a:lnTo>
                  <a:pt x="1744" y="2461"/>
                </a:lnTo>
                <a:lnTo>
                  <a:pt x="1753" y="2442"/>
                </a:lnTo>
                <a:lnTo>
                  <a:pt x="1766" y="2427"/>
                </a:lnTo>
                <a:lnTo>
                  <a:pt x="1784" y="2414"/>
                </a:lnTo>
                <a:lnTo>
                  <a:pt x="1804" y="2408"/>
                </a:lnTo>
                <a:lnTo>
                  <a:pt x="1824" y="2407"/>
                </a:lnTo>
                <a:lnTo>
                  <a:pt x="1844" y="2411"/>
                </a:lnTo>
                <a:lnTo>
                  <a:pt x="1863" y="2421"/>
                </a:lnTo>
                <a:lnTo>
                  <a:pt x="2127" y="2619"/>
                </a:lnTo>
                <a:lnTo>
                  <a:pt x="2140" y="2559"/>
                </a:lnTo>
                <a:lnTo>
                  <a:pt x="2158" y="2501"/>
                </a:lnTo>
                <a:lnTo>
                  <a:pt x="2181" y="2445"/>
                </a:lnTo>
                <a:lnTo>
                  <a:pt x="2210" y="2393"/>
                </a:lnTo>
                <a:lnTo>
                  <a:pt x="2244" y="2345"/>
                </a:lnTo>
                <a:lnTo>
                  <a:pt x="2282" y="2299"/>
                </a:lnTo>
                <a:lnTo>
                  <a:pt x="2324" y="2258"/>
                </a:lnTo>
                <a:lnTo>
                  <a:pt x="2371" y="2221"/>
                </a:lnTo>
                <a:lnTo>
                  <a:pt x="2421" y="2189"/>
                </a:lnTo>
                <a:lnTo>
                  <a:pt x="2474" y="2160"/>
                </a:lnTo>
                <a:lnTo>
                  <a:pt x="2530" y="2139"/>
                </a:lnTo>
                <a:lnTo>
                  <a:pt x="2589" y="2122"/>
                </a:lnTo>
                <a:lnTo>
                  <a:pt x="2650" y="2112"/>
                </a:lnTo>
                <a:lnTo>
                  <a:pt x="2650" y="1579"/>
                </a:lnTo>
                <a:lnTo>
                  <a:pt x="2498" y="1579"/>
                </a:lnTo>
                <a:lnTo>
                  <a:pt x="2481" y="1577"/>
                </a:lnTo>
                <a:lnTo>
                  <a:pt x="2466" y="1572"/>
                </a:lnTo>
                <a:lnTo>
                  <a:pt x="2452" y="1563"/>
                </a:lnTo>
                <a:lnTo>
                  <a:pt x="2440" y="1552"/>
                </a:lnTo>
                <a:lnTo>
                  <a:pt x="2431" y="1537"/>
                </a:lnTo>
                <a:lnTo>
                  <a:pt x="2425" y="1522"/>
                </a:lnTo>
                <a:lnTo>
                  <a:pt x="2423" y="1505"/>
                </a:lnTo>
                <a:lnTo>
                  <a:pt x="2425" y="1490"/>
                </a:lnTo>
                <a:lnTo>
                  <a:pt x="2429" y="1474"/>
                </a:lnTo>
                <a:lnTo>
                  <a:pt x="2438" y="1459"/>
                </a:lnTo>
                <a:lnTo>
                  <a:pt x="2631" y="1204"/>
                </a:lnTo>
                <a:lnTo>
                  <a:pt x="2272" y="1204"/>
                </a:lnTo>
                <a:lnTo>
                  <a:pt x="2240" y="1201"/>
                </a:lnTo>
                <a:lnTo>
                  <a:pt x="2212" y="1191"/>
                </a:lnTo>
                <a:lnTo>
                  <a:pt x="2187" y="1178"/>
                </a:lnTo>
                <a:lnTo>
                  <a:pt x="2164" y="1159"/>
                </a:lnTo>
                <a:lnTo>
                  <a:pt x="2146" y="1137"/>
                </a:lnTo>
                <a:lnTo>
                  <a:pt x="2132" y="1111"/>
                </a:lnTo>
                <a:lnTo>
                  <a:pt x="2123" y="1083"/>
                </a:lnTo>
                <a:lnTo>
                  <a:pt x="2120" y="1053"/>
                </a:lnTo>
                <a:lnTo>
                  <a:pt x="2120" y="677"/>
                </a:lnTo>
                <a:close/>
                <a:moveTo>
                  <a:pt x="2423" y="301"/>
                </a:moveTo>
                <a:lnTo>
                  <a:pt x="2423" y="902"/>
                </a:lnTo>
                <a:lnTo>
                  <a:pt x="3029" y="902"/>
                </a:lnTo>
                <a:lnTo>
                  <a:pt x="3029" y="301"/>
                </a:lnTo>
                <a:lnTo>
                  <a:pt x="2423" y="301"/>
                </a:lnTo>
                <a:close/>
                <a:moveTo>
                  <a:pt x="2272" y="0"/>
                </a:moveTo>
                <a:lnTo>
                  <a:pt x="3180" y="0"/>
                </a:lnTo>
                <a:lnTo>
                  <a:pt x="3210" y="3"/>
                </a:lnTo>
                <a:lnTo>
                  <a:pt x="3239" y="12"/>
                </a:lnTo>
                <a:lnTo>
                  <a:pt x="3264" y="26"/>
                </a:lnTo>
                <a:lnTo>
                  <a:pt x="3287" y="44"/>
                </a:lnTo>
                <a:lnTo>
                  <a:pt x="3305" y="67"/>
                </a:lnTo>
                <a:lnTo>
                  <a:pt x="3320" y="92"/>
                </a:lnTo>
                <a:lnTo>
                  <a:pt x="3328" y="120"/>
                </a:lnTo>
                <a:lnTo>
                  <a:pt x="3331" y="150"/>
                </a:lnTo>
                <a:lnTo>
                  <a:pt x="3331" y="1053"/>
                </a:lnTo>
                <a:lnTo>
                  <a:pt x="3328" y="1083"/>
                </a:lnTo>
                <a:lnTo>
                  <a:pt x="3320" y="1111"/>
                </a:lnTo>
                <a:lnTo>
                  <a:pt x="3305" y="1137"/>
                </a:lnTo>
                <a:lnTo>
                  <a:pt x="3287" y="1159"/>
                </a:lnTo>
                <a:lnTo>
                  <a:pt x="3264" y="1178"/>
                </a:lnTo>
                <a:lnTo>
                  <a:pt x="3239" y="1191"/>
                </a:lnTo>
                <a:lnTo>
                  <a:pt x="3210" y="1201"/>
                </a:lnTo>
                <a:lnTo>
                  <a:pt x="3180" y="1204"/>
                </a:lnTo>
                <a:lnTo>
                  <a:pt x="2820" y="1204"/>
                </a:lnTo>
                <a:lnTo>
                  <a:pt x="3013" y="1459"/>
                </a:lnTo>
                <a:lnTo>
                  <a:pt x="3022" y="1474"/>
                </a:lnTo>
                <a:lnTo>
                  <a:pt x="3027" y="1490"/>
                </a:lnTo>
                <a:lnTo>
                  <a:pt x="3029" y="1505"/>
                </a:lnTo>
                <a:lnTo>
                  <a:pt x="3026" y="1522"/>
                </a:lnTo>
                <a:lnTo>
                  <a:pt x="3020" y="1537"/>
                </a:lnTo>
                <a:lnTo>
                  <a:pt x="3011" y="1552"/>
                </a:lnTo>
                <a:lnTo>
                  <a:pt x="3000" y="1563"/>
                </a:lnTo>
                <a:lnTo>
                  <a:pt x="2985" y="1572"/>
                </a:lnTo>
                <a:lnTo>
                  <a:pt x="2969" y="1577"/>
                </a:lnTo>
                <a:lnTo>
                  <a:pt x="2952" y="1579"/>
                </a:lnTo>
                <a:lnTo>
                  <a:pt x="2802" y="1579"/>
                </a:lnTo>
                <a:lnTo>
                  <a:pt x="2802" y="2112"/>
                </a:lnTo>
                <a:lnTo>
                  <a:pt x="2860" y="2121"/>
                </a:lnTo>
                <a:lnTo>
                  <a:pt x="2917" y="2138"/>
                </a:lnTo>
                <a:lnTo>
                  <a:pt x="2971" y="2158"/>
                </a:lnTo>
                <a:lnTo>
                  <a:pt x="3023" y="2183"/>
                </a:lnTo>
                <a:lnTo>
                  <a:pt x="3072" y="2215"/>
                </a:lnTo>
                <a:lnTo>
                  <a:pt x="3117" y="2249"/>
                </a:lnTo>
                <a:lnTo>
                  <a:pt x="3159" y="2287"/>
                </a:lnTo>
                <a:lnTo>
                  <a:pt x="3196" y="2330"/>
                </a:lnTo>
                <a:lnTo>
                  <a:pt x="3231" y="2376"/>
                </a:lnTo>
                <a:lnTo>
                  <a:pt x="3260" y="2425"/>
                </a:lnTo>
                <a:lnTo>
                  <a:pt x="3285" y="2477"/>
                </a:lnTo>
                <a:lnTo>
                  <a:pt x="3305" y="2532"/>
                </a:lnTo>
                <a:lnTo>
                  <a:pt x="3320" y="2588"/>
                </a:lnTo>
                <a:lnTo>
                  <a:pt x="3328" y="2647"/>
                </a:lnTo>
                <a:lnTo>
                  <a:pt x="3331" y="2707"/>
                </a:lnTo>
                <a:lnTo>
                  <a:pt x="3328" y="2769"/>
                </a:lnTo>
                <a:lnTo>
                  <a:pt x="3319" y="2829"/>
                </a:lnTo>
                <a:lnTo>
                  <a:pt x="3304" y="2886"/>
                </a:lnTo>
                <a:lnTo>
                  <a:pt x="3283" y="2941"/>
                </a:lnTo>
                <a:lnTo>
                  <a:pt x="3258" y="2995"/>
                </a:lnTo>
                <a:lnTo>
                  <a:pt x="3228" y="3043"/>
                </a:lnTo>
                <a:lnTo>
                  <a:pt x="3193" y="3090"/>
                </a:lnTo>
                <a:lnTo>
                  <a:pt x="3153" y="3133"/>
                </a:lnTo>
                <a:lnTo>
                  <a:pt x="3110" y="3171"/>
                </a:lnTo>
                <a:lnTo>
                  <a:pt x="3064" y="3207"/>
                </a:lnTo>
                <a:lnTo>
                  <a:pt x="3014" y="3237"/>
                </a:lnTo>
                <a:lnTo>
                  <a:pt x="2961" y="3262"/>
                </a:lnTo>
                <a:lnTo>
                  <a:pt x="2905" y="3283"/>
                </a:lnTo>
                <a:lnTo>
                  <a:pt x="2848" y="3297"/>
                </a:lnTo>
                <a:lnTo>
                  <a:pt x="2787" y="3307"/>
                </a:lnTo>
                <a:lnTo>
                  <a:pt x="2725" y="3310"/>
                </a:lnTo>
                <a:lnTo>
                  <a:pt x="2666" y="3307"/>
                </a:lnTo>
                <a:lnTo>
                  <a:pt x="2607" y="3297"/>
                </a:lnTo>
                <a:lnTo>
                  <a:pt x="2550" y="3284"/>
                </a:lnTo>
                <a:lnTo>
                  <a:pt x="2497" y="3265"/>
                </a:lnTo>
                <a:lnTo>
                  <a:pt x="2446" y="3241"/>
                </a:lnTo>
                <a:lnTo>
                  <a:pt x="2396" y="3212"/>
                </a:lnTo>
                <a:lnTo>
                  <a:pt x="2350" y="3180"/>
                </a:lnTo>
                <a:lnTo>
                  <a:pt x="2309" y="3142"/>
                </a:lnTo>
                <a:lnTo>
                  <a:pt x="2269" y="3102"/>
                </a:lnTo>
                <a:lnTo>
                  <a:pt x="2234" y="3058"/>
                </a:lnTo>
                <a:lnTo>
                  <a:pt x="2204" y="3011"/>
                </a:lnTo>
                <a:lnTo>
                  <a:pt x="2178" y="2960"/>
                </a:lnTo>
                <a:lnTo>
                  <a:pt x="2156" y="2908"/>
                </a:lnTo>
                <a:lnTo>
                  <a:pt x="2139" y="2853"/>
                </a:lnTo>
                <a:lnTo>
                  <a:pt x="2127" y="2796"/>
                </a:lnTo>
                <a:lnTo>
                  <a:pt x="1863" y="2993"/>
                </a:lnTo>
                <a:lnTo>
                  <a:pt x="1844" y="3003"/>
                </a:lnTo>
                <a:lnTo>
                  <a:pt x="1824" y="3008"/>
                </a:lnTo>
                <a:lnTo>
                  <a:pt x="1804" y="3007"/>
                </a:lnTo>
                <a:lnTo>
                  <a:pt x="1784" y="3001"/>
                </a:lnTo>
                <a:lnTo>
                  <a:pt x="1766" y="2988"/>
                </a:lnTo>
                <a:lnTo>
                  <a:pt x="1753" y="2973"/>
                </a:lnTo>
                <a:lnTo>
                  <a:pt x="1744" y="2954"/>
                </a:lnTo>
                <a:lnTo>
                  <a:pt x="1742" y="2933"/>
                </a:lnTo>
                <a:lnTo>
                  <a:pt x="1742" y="2782"/>
                </a:lnTo>
                <a:lnTo>
                  <a:pt x="1206" y="2782"/>
                </a:lnTo>
                <a:lnTo>
                  <a:pt x="1196" y="2841"/>
                </a:lnTo>
                <a:lnTo>
                  <a:pt x="1180" y="2897"/>
                </a:lnTo>
                <a:lnTo>
                  <a:pt x="1159" y="2951"/>
                </a:lnTo>
                <a:lnTo>
                  <a:pt x="1133" y="3003"/>
                </a:lnTo>
                <a:lnTo>
                  <a:pt x="1102" y="3051"/>
                </a:lnTo>
                <a:lnTo>
                  <a:pt x="1068" y="3095"/>
                </a:lnTo>
                <a:lnTo>
                  <a:pt x="1028" y="3138"/>
                </a:lnTo>
                <a:lnTo>
                  <a:pt x="986" y="3175"/>
                </a:lnTo>
                <a:lnTo>
                  <a:pt x="940" y="3209"/>
                </a:lnTo>
                <a:lnTo>
                  <a:pt x="890" y="3239"/>
                </a:lnTo>
                <a:lnTo>
                  <a:pt x="838" y="3263"/>
                </a:lnTo>
                <a:lnTo>
                  <a:pt x="783" y="3283"/>
                </a:lnTo>
                <a:lnTo>
                  <a:pt x="726" y="3297"/>
                </a:lnTo>
                <a:lnTo>
                  <a:pt x="667" y="3307"/>
                </a:lnTo>
                <a:lnTo>
                  <a:pt x="606" y="3310"/>
                </a:lnTo>
                <a:lnTo>
                  <a:pt x="544" y="3307"/>
                </a:lnTo>
                <a:lnTo>
                  <a:pt x="484" y="3297"/>
                </a:lnTo>
                <a:lnTo>
                  <a:pt x="426" y="3283"/>
                </a:lnTo>
                <a:lnTo>
                  <a:pt x="371" y="3262"/>
                </a:lnTo>
                <a:lnTo>
                  <a:pt x="317" y="3237"/>
                </a:lnTo>
                <a:lnTo>
                  <a:pt x="268" y="3207"/>
                </a:lnTo>
                <a:lnTo>
                  <a:pt x="221" y="3171"/>
                </a:lnTo>
                <a:lnTo>
                  <a:pt x="178" y="3133"/>
                </a:lnTo>
                <a:lnTo>
                  <a:pt x="139" y="3090"/>
                </a:lnTo>
                <a:lnTo>
                  <a:pt x="104" y="3043"/>
                </a:lnTo>
                <a:lnTo>
                  <a:pt x="73" y="2995"/>
                </a:lnTo>
                <a:lnTo>
                  <a:pt x="48" y="2941"/>
                </a:lnTo>
                <a:lnTo>
                  <a:pt x="27" y="2886"/>
                </a:lnTo>
                <a:lnTo>
                  <a:pt x="13" y="2829"/>
                </a:lnTo>
                <a:lnTo>
                  <a:pt x="3" y="2769"/>
                </a:lnTo>
                <a:lnTo>
                  <a:pt x="0" y="2707"/>
                </a:lnTo>
                <a:lnTo>
                  <a:pt x="3" y="2644"/>
                </a:lnTo>
                <a:lnTo>
                  <a:pt x="14" y="2583"/>
                </a:lnTo>
                <a:lnTo>
                  <a:pt x="29" y="2524"/>
                </a:lnTo>
                <a:lnTo>
                  <a:pt x="50" y="2467"/>
                </a:lnTo>
                <a:lnTo>
                  <a:pt x="77" y="2414"/>
                </a:lnTo>
                <a:lnTo>
                  <a:pt x="110" y="2363"/>
                </a:lnTo>
                <a:lnTo>
                  <a:pt x="147" y="2316"/>
                </a:lnTo>
                <a:lnTo>
                  <a:pt x="187" y="2274"/>
                </a:lnTo>
                <a:lnTo>
                  <a:pt x="232" y="2234"/>
                </a:lnTo>
                <a:lnTo>
                  <a:pt x="282" y="2200"/>
                </a:lnTo>
                <a:lnTo>
                  <a:pt x="334" y="2171"/>
                </a:lnTo>
                <a:lnTo>
                  <a:pt x="389" y="2146"/>
                </a:lnTo>
                <a:lnTo>
                  <a:pt x="447" y="2127"/>
                </a:lnTo>
                <a:lnTo>
                  <a:pt x="508" y="2115"/>
                </a:lnTo>
                <a:lnTo>
                  <a:pt x="344" y="1793"/>
                </a:lnTo>
                <a:lnTo>
                  <a:pt x="337" y="1773"/>
                </a:lnTo>
                <a:lnTo>
                  <a:pt x="336" y="1753"/>
                </a:lnTo>
                <a:lnTo>
                  <a:pt x="341" y="1732"/>
                </a:lnTo>
                <a:lnTo>
                  <a:pt x="351" y="1714"/>
                </a:lnTo>
                <a:lnTo>
                  <a:pt x="362" y="1702"/>
                </a:lnTo>
                <a:lnTo>
                  <a:pt x="376" y="1692"/>
                </a:lnTo>
                <a:lnTo>
                  <a:pt x="392" y="1686"/>
                </a:lnTo>
                <a:lnTo>
                  <a:pt x="408" y="1684"/>
                </a:lnTo>
                <a:lnTo>
                  <a:pt x="425" y="1684"/>
                </a:lnTo>
                <a:lnTo>
                  <a:pt x="582" y="1712"/>
                </a:lnTo>
                <a:lnTo>
                  <a:pt x="609" y="1621"/>
                </a:lnTo>
                <a:lnTo>
                  <a:pt x="642" y="1531"/>
                </a:lnTo>
                <a:lnTo>
                  <a:pt x="678" y="1444"/>
                </a:lnTo>
                <a:lnTo>
                  <a:pt x="720" y="1361"/>
                </a:lnTo>
                <a:lnTo>
                  <a:pt x="767" y="1280"/>
                </a:lnTo>
                <a:lnTo>
                  <a:pt x="820" y="1202"/>
                </a:lnTo>
                <a:lnTo>
                  <a:pt x="875" y="1127"/>
                </a:lnTo>
                <a:lnTo>
                  <a:pt x="936" y="1055"/>
                </a:lnTo>
                <a:lnTo>
                  <a:pt x="1000" y="987"/>
                </a:lnTo>
                <a:lnTo>
                  <a:pt x="1068" y="924"/>
                </a:lnTo>
                <a:lnTo>
                  <a:pt x="1140" y="864"/>
                </a:lnTo>
                <a:lnTo>
                  <a:pt x="1215" y="808"/>
                </a:lnTo>
                <a:lnTo>
                  <a:pt x="1294" y="757"/>
                </a:lnTo>
                <a:lnTo>
                  <a:pt x="1376" y="711"/>
                </a:lnTo>
                <a:lnTo>
                  <a:pt x="1460" y="669"/>
                </a:lnTo>
                <a:lnTo>
                  <a:pt x="1547" y="633"/>
                </a:lnTo>
                <a:lnTo>
                  <a:pt x="1637" y="600"/>
                </a:lnTo>
                <a:lnTo>
                  <a:pt x="1731" y="574"/>
                </a:lnTo>
                <a:lnTo>
                  <a:pt x="1825" y="554"/>
                </a:lnTo>
                <a:lnTo>
                  <a:pt x="1921" y="539"/>
                </a:lnTo>
                <a:lnTo>
                  <a:pt x="2020" y="530"/>
                </a:lnTo>
                <a:lnTo>
                  <a:pt x="2120" y="527"/>
                </a:lnTo>
                <a:lnTo>
                  <a:pt x="2120" y="150"/>
                </a:lnTo>
                <a:lnTo>
                  <a:pt x="2123" y="120"/>
                </a:lnTo>
                <a:lnTo>
                  <a:pt x="2132" y="92"/>
                </a:lnTo>
                <a:lnTo>
                  <a:pt x="2146" y="67"/>
                </a:lnTo>
                <a:lnTo>
                  <a:pt x="2164" y="44"/>
                </a:lnTo>
                <a:lnTo>
                  <a:pt x="2187" y="26"/>
                </a:lnTo>
                <a:lnTo>
                  <a:pt x="2212" y="12"/>
                </a:lnTo>
                <a:lnTo>
                  <a:pt x="2240" y="3"/>
                </a:lnTo>
                <a:lnTo>
                  <a:pt x="22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pPr defTabSz="685595"/>
            <a:endParaRPr lang="en-US" sz="1349">
              <a:solidFill>
                <a:prstClr val="black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16577" y="4005570"/>
            <a:ext cx="576794" cy="1137262"/>
            <a:chOff x="2554511" y="5341256"/>
            <a:chExt cx="769259" cy="1516744"/>
          </a:xfrm>
          <a:solidFill>
            <a:schemeClr val="accent1">
              <a:lumMod val="75000"/>
            </a:schemeClr>
          </a:solidFill>
        </p:grpSpPr>
        <p:sp>
          <p:nvSpPr>
            <p:cNvPr id="3" name="Right Triangle 2"/>
            <p:cNvSpPr/>
            <p:nvPr/>
          </p:nvSpPr>
          <p:spPr>
            <a:xfrm flipH="1">
              <a:off x="2554511" y="5341256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54512" y="6110513"/>
              <a:ext cx="769257" cy="7474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46957" y="2275188"/>
            <a:ext cx="576794" cy="1730380"/>
            <a:chOff x="4862285" y="3033479"/>
            <a:chExt cx="769259" cy="2307774"/>
          </a:xfrm>
          <a:solidFill>
            <a:schemeClr val="accent2">
              <a:lumMod val="75000"/>
            </a:schemeClr>
          </a:solidFill>
        </p:grpSpPr>
        <p:sp>
          <p:nvSpPr>
            <p:cNvPr id="7" name="Rectangle 6"/>
            <p:cNvSpPr/>
            <p:nvPr/>
          </p:nvSpPr>
          <p:spPr>
            <a:xfrm>
              <a:off x="4862287" y="3802738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flipH="1">
              <a:off x="4862285" y="3033479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77336" y="544804"/>
            <a:ext cx="576794" cy="1730381"/>
            <a:chOff x="7170059" y="725701"/>
            <a:chExt cx="769259" cy="2307775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7170061" y="149496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/>
            <p:cNvSpPr/>
            <p:nvPr/>
          </p:nvSpPr>
          <p:spPr>
            <a:xfrm flipH="1">
              <a:off x="7170059" y="725701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95"/>
              <a:endParaRPr lang="en-US" sz="1349">
                <a:solidFill>
                  <a:prstClr val="white"/>
                </a:solidFill>
              </a:endParaRPr>
            </a:p>
          </p:txBody>
        </p:sp>
      </p:grpSp>
      <p:cxnSp>
        <p:nvCxnSpPr>
          <p:cNvPr id="78" name="Elbow Connector 77"/>
          <p:cNvCxnSpPr>
            <a:stCxn id="41" idx="0"/>
            <a:endCxn id="42" idx="2"/>
          </p:cNvCxnSpPr>
          <p:nvPr/>
        </p:nvCxnSpPr>
        <p:spPr>
          <a:xfrm rot="5400000" flipH="1" flipV="1">
            <a:off x="1839626" y="1869999"/>
            <a:ext cx="1026666" cy="1606267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4" idx="2"/>
            <a:endCxn id="43" idx="0"/>
          </p:cNvCxnSpPr>
          <p:nvPr/>
        </p:nvCxnSpPr>
        <p:spPr>
          <a:xfrm rot="5400000">
            <a:off x="6712522" y="1781241"/>
            <a:ext cx="1076701" cy="1733746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67F126-067F-D8DA-2DC1-246885C8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/>
              <a:t>Things to improve in this model</a:t>
            </a:r>
            <a:endParaRPr lang="en-GB"/>
          </a:p>
        </p:txBody>
      </p:sp>
      <p:pic>
        <p:nvPicPr>
          <p:cNvPr id="25" name="Graphic 24" descr="Marker with solid fill">
            <a:extLst>
              <a:ext uri="{FF2B5EF4-FFF2-40B4-BE49-F238E27FC236}">
                <a16:creationId xmlns:a16="http://schemas.microsoft.com/office/drawing/2014/main" id="{4F03549E-17CF-0727-5247-75CF96593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2963" y="3017401"/>
            <a:ext cx="914400" cy="798465"/>
          </a:xfrm>
          <a:prstGeom prst="rect">
            <a:avLst/>
          </a:prstGeom>
        </p:spPr>
      </p:pic>
      <p:pic>
        <p:nvPicPr>
          <p:cNvPr id="27" name="Picture 26" descr="A white circles with arrows&#10;&#10;Description automatically generated">
            <a:extLst>
              <a:ext uri="{FF2B5EF4-FFF2-40B4-BE49-F238E27FC236}">
                <a16:creationId xmlns:a16="http://schemas.microsoft.com/office/drawing/2014/main" id="{7D96D8A9-151E-60FB-6E4F-E2EF20842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624" y="1427704"/>
            <a:ext cx="568917" cy="568917"/>
          </a:xfrm>
          <a:prstGeom prst="rect">
            <a:avLst/>
          </a:prstGeom>
        </p:spPr>
      </p:pic>
      <p:pic>
        <p:nvPicPr>
          <p:cNvPr id="29" name="Picture 28" descr="A white arrows and gears on a black background&#10;&#10;Description automatically generated">
            <a:extLst>
              <a:ext uri="{FF2B5EF4-FFF2-40B4-BE49-F238E27FC236}">
                <a16:creationId xmlns:a16="http://schemas.microsoft.com/office/drawing/2014/main" id="{1170237E-30AA-53D8-EB39-99809B18A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127" y="1425340"/>
            <a:ext cx="569146" cy="5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3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1836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our Model</a:t>
            </a:r>
            <a:endParaRPr/>
          </a:p>
        </p:txBody>
      </p:sp>
      <p:cxnSp>
        <p:nvCxnSpPr>
          <p:cNvPr id="1091" name="Google Shape;1091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2" name="Google Shape;1092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3" name="Google Shape;1093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38"/>
          <p:cNvSpPr txBox="1">
            <a:spLocks noGrp="1"/>
          </p:cNvSpPr>
          <p:nvPr>
            <p:ph type="ctrTitle" idx="4294967295"/>
          </p:nvPr>
        </p:nvSpPr>
        <p:spPr>
          <a:xfrm>
            <a:off x="610450" y="1977263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Monday</a:t>
            </a:r>
            <a:endParaRPr sz="1800"/>
          </a:p>
        </p:txBody>
      </p:sp>
      <p:sp>
        <p:nvSpPr>
          <p:cNvPr id="1106" name="Google Shape;1106;p38"/>
          <p:cNvSpPr txBox="1">
            <a:spLocks noGrp="1"/>
          </p:cNvSpPr>
          <p:nvPr>
            <p:ph type="ctrTitle" idx="4294967295"/>
          </p:nvPr>
        </p:nvSpPr>
        <p:spPr>
          <a:xfrm>
            <a:off x="6720390" y="3438422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Friday</a:t>
            </a:r>
            <a:endParaRPr sz="1800"/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Optimal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115" name="Google Shape;1115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Worst</a:t>
            </a:r>
            <a:endParaRPr sz="2400">
              <a:solidFill>
                <a:schemeClr val="accent4"/>
              </a:solidFill>
            </a:endParaRPr>
          </a:p>
        </p:txBody>
      </p:sp>
      <p:grpSp>
        <p:nvGrpSpPr>
          <p:cNvPr id="2" name="Google Shape;1101;p38">
            <a:extLst>
              <a:ext uri="{FF2B5EF4-FFF2-40B4-BE49-F238E27FC236}">
                <a16:creationId xmlns:a16="http://schemas.microsoft.com/office/drawing/2014/main" id="{C8CF6F34-430A-DD2E-CCB6-8C7BF1ED6DED}"/>
              </a:ext>
            </a:extLst>
          </p:cNvPr>
          <p:cNvGrpSpPr/>
          <p:nvPr/>
        </p:nvGrpSpPr>
        <p:grpSpPr>
          <a:xfrm>
            <a:off x="4388621" y="2731350"/>
            <a:ext cx="373500" cy="373500"/>
            <a:chOff x="7457825" y="1912500"/>
            <a:chExt cx="373500" cy="373500"/>
          </a:xfrm>
        </p:grpSpPr>
        <p:sp>
          <p:nvSpPr>
            <p:cNvPr id="3" name="Google Shape;1102;p38">
              <a:extLst>
                <a:ext uri="{FF2B5EF4-FFF2-40B4-BE49-F238E27FC236}">
                  <a16:creationId xmlns:a16="http://schemas.microsoft.com/office/drawing/2014/main" id="{692F4182-BE2D-FFD2-5FDC-B1BD9CE18579}"/>
                </a:ext>
              </a:extLst>
            </p:cNvPr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03;p38">
              <a:extLst>
                <a:ext uri="{FF2B5EF4-FFF2-40B4-BE49-F238E27FC236}">
                  <a16:creationId xmlns:a16="http://schemas.microsoft.com/office/drawing/2014/main" id="{5B82BE1B-33D1-DB56-9FCF-E525A31C1B5E}"/>
                </a:ext>
              </a:extLst>
            </p:cNvPr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101;p38">
            <a:extLst>
              <a:ext uri="{FF2B5EF4-FFF2-40B4-BE49-F238E27FC236}">
                <a16:creationId xmlns:a16="http://schemas.microsoft.com/office/drawing/2014/main" id="{3868CE0B-28A9-2204-057F-BF43D96FFDFF}"/>
              </a:ext>
            </a:extLst>
          </p:cNvPr>
          <p:cNvGrpSpPr/>
          <p:nvPr/>
        </p:nvGrpSpPr>
        <p:grpSpPr>
          <a:xfrm>
            <a:off x="7473727" y="2731350"/>
            <a:ext cx="373500" cy="373500"/>
            <a:chOff x="7457825" y="1912500"/>
            <a:chExt cx="373500" cy="373500"/>
          </a:xfrm>
        </p:grpSpPr>
        <p:sp>
          <p:nvSpPr>
            <p:cNvPr id="6" name="Google Shape;1102;p38">
              <a:extLst>
                <a:ext uri="{FF2B5EF4-FFF2-40B4-BE49-F238E27FC236}">
                  <a16:creationId xmlns:a16="http://schemas.microsoft.com/office/drawing/2014/main" id="{AFEBD972-4862-BA20-07F6-9F6884FAD1EE}"/>
                </a:ext>
              </a:extLst>
            </p:cNvPr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03;p38">
              <a:extLst>
                <a:ext uri="{FF2B5EF4-FFF2-40B4-BE49-F238E27FC236}">
                  <a16:creationId xmlns:a16="http://schemas.microsoft.com/office/drawing/2014/main" id="{099EF639-37A7-A0D7-3904-895F93A15422}"/>
                </a:ext>
              </a:extLst>
            </p:cNvPr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01;p38">
            <a:extLst>
              <a:ext uri="{FF2B5EF4-FFF2-40B4-BE49-F238E27FC236}">
                <a16:creationId xmlns:a16="http://schemas.microsoft.com/office/drawing/2014/main" id="{9F9F179D-9946-E27B-62F8-FE57A92348DB}"/>
              </a:ext>
            </a:extLst>
          </p:cNvPr>
          <p:cNvGrpSpPr/>
          <p:nvPr/>
        </p:nvGrpSpPr>
        <p:grpSpPr>
          <a:xfrm>
            <a:off x="2843285" y="2731350"/>
            <a:ext cx="373500" cy="373500"/>
            <a:chOff x="7457825" y="1912500"/>
            <a:chExt cx="373500" cy="373500"/>
          </a:xfrm>
        </p:grpSpPr>
        <p:sp>
          <p:nvSpPr>
            <p:cNvPr id="13" name="Google Shape;1102;p38">
              <a:extLst>
                <a:ext uri="{FF2B5EF4-FFF2-40B4-BE49-F238E27FC236}">
                  <a16:creationId xmlns:a16="http://schemas.microsoft.com/office/drawing/2014/main" id="{3D8BF008-44AD-3BED-F0A1-7A57519B4C99}"/>
                </a:ext>
              </a:extLst>
            </p:cNvPr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3;p38">
              <a:extLst>
                <a:ext uri="{FF2B5EF4-FFF2-40B4-BE49-F238E27FC236}">
                  <a16:creationId xmlns:a16="http://schemas.microsoft.com/office/drawing/2014/main" id="{33DC7C20-AC1D-57D3-D69C-061F464BA6BC}"/>
                </a:ext>
              </a:extLst>
            </p:cNvPr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101;p38">
            <a:extLst>
              <a:ext uri="{FF2B5EF4-FFF2-40B4-BE49-F238E27FC236}">
                <a16:creationId xmlns:a16="http://schemas.microsoft.com/office/drawing/2014/main" id="{D624ADCE-122D-9FD3-E904-B0C1D692DAB0}"/>
              </a:ext>
            </a:extLst>
          </p:cNvPr>
          <p:cNvGrpSpPr/>
          <p:nvPr/>
        </p:nvGrpSpPr>
        <p:grpSpPr>
          <a:xfrm>
            <a:off x="5961389" y="2731350"/>
            <a:ext cx="373500" cy="373500"/>
            <a:chOff x="7457825" y="1912500"/>
            <a:chExt cx="373500" cy="373500"/>
          </a:xfrm>
        </p:grpSpPr>
        <p:sp>
          <p:nvSpPr>
            <p:cNvPr id="16" name="Google Shape;1102;p38">
              <a:extLst>
                <a:ext uri="{FF2B5EF4-FFF2-40B4-BE49-F238E27FC236}">
                  <a16:creationId xmlns:a16="http://schemas.microsoft.com/office/drawing/2014/main" id="{5FBD05A8-FA0B-0614-CC1D-6C444BA9E489}"/>
                </a:ext>
              </a:extLst>
            </p:cNvPr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3;p38">
              <a:extLst>
                <a:ext uri="{FF2B5EF4-FFF2-40B4-BE49-F238E27FC236}">
                  <a16:creationId xmlns:a16="http://schemas.microsoft.com/office/drawing/2014/main" id="{7323A46C-5736-D9D8-34FD-451A9BD34ECA}"/>
                </a:ext>
              </a:extLst>
            </p:cNvPr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1089;p38">
            <a:extLst>
              <a:ext uri="{FF2B5EF4-FFF2-40B4-BE49-F238E27FC236}">
                <a16:creationId xmlns:a16="http://schemas.microsoft.com/office/drawing/2014/main" id="{EB77DBCE-F363-D15B-28AE-AB96ADB2D810}"/>
              </a:ext>
            </a:extLst>
          </p:cNvPr>
          <p:cNvCxnSpPr/>
          <p:nvPr/>
        </p:nvCxnSpPr>
        <p:spPr>
          <a:xfrm>
            <a:off x="6143434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089;p38">
            <a:extLst>
              <a:ext uri="{FF2B5EF4-FFF2-40B4-BE49-F238E27FC236}">
                <a16:creationId xmlns:a16="http://schemas.microsoft.com/office/drawing/2014/main" id="{AF28A30D-AEEC-3AB3-5E7B-148C06EB7207}"/>
              </a:ext>
            </a:extLst>
          </p:cNvPr>
          <p:cNvCxnSpPr/>
          <p:nvPr/>
        </p:nvCxnSpPr>
        <p:spPr>
          <a:xfrm>
            <a:off x="4570666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089;p38">
            <a:extLst>
              <a:ext uri="{FF2B5EF4-FFF2-40B4-BE49-F238E27FC236}">
                <a16:creationId xmlns:a16="http://schemas.microsoft.com/office/drawing/2014/main" id="{6F1C37F4-6A10-64FA-720C-8CA15A00A119}"/>
              </a:ext>
            </a:extLst>
          </p:cNvPr>
          <p:cNvCxnSpPr/>
          <p:nvPr/>
        </p:nvCxnSpPr>
        <p:spPr>
          <a:xfrm>
            <a:off x="3025330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115;p38">
            <a:extLst>
              <a:ext uri="{FF2B5EF4-FFF2-40B4-BE49-F238E27FC236}">
                <a16:creationId xmlns:a16="http://schemas.microsoft.com/office/drawing/2014/main" id="{500EB0AD-27CD-22F8-71C7-0248557299B0}"/>
              </a:ext>
            </a:extLst>
          </p:cNvPr>
          <p:cNvSpPr txBox="1">
            <a:spLocks/>
          </p:cNvSpPr>
          <p:nvPr/>
        </p:nvSpPr>
        <p:spPr>
          <a:xfrm>
            <a:off x="2173634" y="2113408"/>
            <a:ext cx="1703416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nl-NL" sz="2400" err="1">
                <a:solidFill>
                  <a:schemeClr val="accent6"/>
                </a:solidFill>
              </a:rPr>
              <a:t>Suboptimal</a:t>
            </a:r>
            <a:endParaRPr lang="nl-NL" sz="2400">
              <a:solidFill>
                <a:schemeClr val="accent6"/>
              </a:solidFill>
            </a:endParaRPr>
          </a:p>
        </p:txBody>
      </p:sp>
      <p:sp>
        <p:nvSpPr>
          <p:cNvPr id="22" name="Google Shape;1115;p38">
            <a:extLst>
              <a:ext uri="{FF2B5EF4-FFF2-40B4-BE49-F238E27FC236}">
                <a16:creationId xmlns:a16="http://schemas.microsoft.com/office/drawing/2014/main" id="{C66A8069-D7F1-3163-A9A6-95B3F5D7D95B}"/>
              </a:ext>
            </a:extLst>
          </p:cNvPr>
          <p:cNvSpPr txBox="1">
            <a:spLocks/>
          </p:cNvSpPr>
          <p:nvPr/>
        </p:nvSpPr>
        <p:spPr>
          <a:xfrm>
            <a:off x="3718970" y="2113408"/>
            <a:ext cx="1703416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nl-NL" sz="2400" err="1">
                <a:solidFill>
                  <a:schemeClr val="accent6"/>
                </a:solidFill>
              </a:rPr>
              <a:t>Suboptimal</a:t>
            </a:r>
            <a:endParaRPr lang="nl-NL" sz="2400">
              <a:solidFill>
                <a:schemeClr val="accent6"/>
              </a:solidFill>
            </a:endParaRPr>
          </a:p>
        </p:txBody>
      </p:sp>
      <p:sp>
        <p:nvSpPr>
          <p:cNvPr id="23" name="Google Shape;1115;p38">
            <a:extLst>
              <a:ext uri="{FF2B5EF4-FFF2-40B4-BE49-F238E27FC236}">
                <a16:creationId xmlns:a16="http://schemas.microsoft.com/office/drawing/2014/main" id="{7D874D0A-0135-748D-3634-80350D6BEC53}"/>
              </a:ext>
            </a:extLst>
          </p:cNvPr>
          <p:cNvSpPr txBox="1">
            <a:spLocks/>
          </p:cNvSpPr>
          <p:nvPr/>
        </p:nvSpPr>
        <p:spPr>
          <a:xfrm>
            <a:off x="5291738" y="2113408"/>
            <a:ext cx="1703416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nl-NL" sz="2400" err="1">
                <a:solidFill>
                  <a:schemeClr val="accent6"/>
                </a:solidFill>
              </a:rPr>
              <a:t>Suboptimal</a:t>
            </a:r>
            <a:endParaRPr lang="nl-NL" sz="2400">
              <a:solidFill>
                <a:schemeClr val="accent6"/>
              </a:solidFill>
            </a:endParaRPr>
          </a:p>
        </p:txBody>
      </p:sp>
      <p:sp>
        <p:nvSpPr>
          <p:cNvPr id="24" name="Google Shape;1106;p38">
            <a:extLst>
              <a:ext uri="{FF2B5EF4-FFF2-40B4-BE49-F238E27FC236}">
                <a16:creationId xmlns:a16="http://schemas.microsoft.com/office/drawing/2014/main" id="{989079FA-BA16-F1F9-5CB7-D3DD416BE9B5}"/>
              </a:ext>
            </a:extLst>
          </p:cNvPr>
          <p:cNvSpPr txBox="1">
            <a:spLocks/>
          </p:cNvSpPr>
          <p:nvPr/>
        </p:nvSpPr>
        <p:spPr>
          <a:xfrm>
            <a:off x="5202784" y="3438422"/>
            <a:ext cx="18813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nl-NL" sz="1800" err="1"/>
              <a:t>Thursday</a:t>
            </a:r>
            <a:endParaRPr lang="nl-NL" sz="1800"/>
          </a:p>
        </p:txBody>
      </p:sp>
      <p:sp>
        <p:nvSpPr>
          <p:cNvPr id="25" name="Google Shape;1106;p38">
            <a:extLst>
              <a:ext uri="{FF2B5EF4-FFF2-40B4-BE49-F238E27FC236}">
                <a16:creationId xmlns:a16="http://schemas.microsoft.com/office/drawing/2014/main" id="{AC6CA830-A378-2FCB-8640-C80F81946681}"/>
              </a:ext>
            </a:extLst>
          </p:cNvPr>
          <p:cNvSpPr txBox="1">
            <a:spLocks/>
          </p:cNvSpPr>
          <p:nvPr/>
        </p:nvSpPr>
        <p:spPr>
          <a:xfrm>
            <a:off x="3630016" y="3438422"/>
            <a:ext cx="18813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nl-NL" sz="1800" err="1"/>
              <a:t>Wednesday</a:t>
            </a:r>
            <a:endParaRPr lang="nl-NL" sz="1800"/>
          </a:p>
        </p:txBody>
      </p:sp>
      <p:sp>
        <p:nvSpPr>
          <p:cNvPr id="26" name="Google Shape;1106;p38">
            <a:extLst>
              <a:ext uri="{FF2B5EF4-FFF2-40B4-BE49-F238E27FC236}">
                <a16:creationId xmlns:a16="http://schemas.microsoft.com/office/drawing/2014/main" id="{58921618-C57A-2010-BA03-7738B158DC59}"/>
              </a:ext>
            </a:extLst>
          </p:cNvPr>
          <p:cNvSpPr txBox="1">
            <a:spLocks/>
          </p:cNvSpPr>
          <p:nvPr/>
        </p:nvSpPr>
        <p:spPr>
          <a:xfrm>
            <a:off x="2084680" y="3438422"/>
            <a:ext cx="18813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nl-NL" sz="1800" err="1"/>
              <a:t>Tuesday</a:t>
            </a:r>
            <a:endParaRPr lang="nl-NL"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</a:t>
            </a:r>
            <a:r>
              <a:rPr lang="en">
                <a:solidFill>
                  <a:schemeClr val="accent3"/>
                </a:solidFill>
              </a:rPr>
              <a:t>questions?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 results of this project</a:t>
            </a:r>
            <a:endParaRPr sz="300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 costs</a:t>
            </a:r>
            <a:endParaRPr/>
          </a:p>
        </p:txBody>
      </p:sp>
      <p:sp>
        <p:nvSpPr>
          <p:cNvPr id="603" name="Google Shape;603;p30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more effectively</a:t>
            </a:r>
            <a:endParaRPr/>
          </a:p>
        </p:txBody>
      </p:sp>
      <p:sp>
        <p:nvSpPr>
          <p:cNvPr id="604" name="Google Shape;604;p30"/>
          <p:cNvSpPr txBox="1">
            <a:spLocks noGrp="1"/>
          </p:cNvSpPr>
          <p:nvPr>
            <p:ph type="subTitle" idx="7"/>
          </p:nvPr>
        </p:nvSpPr>
        <p:spPr>
          <a:xfrm>
            <a:off x="5942459" y="3271106"/>
            <a:ext cx="2105492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having a good life-work balance</a:t>
            </a:r>
            <a:endParaRPr/>
          </a:p>
        </p:txBody>
      </p:sp>
      <p:sp>
        <p:nvSpPr>
          <p:cNvPr id="605" name="Google Shape;605;p30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time</a:t>
            </a:r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B</a:t>
            </a:r>
            <a:r>
              <a:rPr lang="en"/>
              <a:t>y keeping track of traffic</a:t>
            </a:r>
            <a:endParaRPr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3"/>
          </p:nvPr>
        </p:nvSpPr>
        <p:spPr>
          <a:xfrm>
            <a:off x="5939565" y="1865495"/>
            <a:ext cx="199629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saving on gas prices / transportation</a:t>
            </a:r>
            <a:endParaRPr/>
          </a:p>
        </p:txBody>
      </p:sp>
      <p:sp>
        <p:nvSpPr>
          <p:cNvPr id="608" name="Google Shape;608;p30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knowing what days will be most suitable to travel</a:t>
            </a:r>
            <a:endParaRPr/>
          </a:p>
        </p:txBody>
      </p:sp>
      <p:sp>
        <p:nvSpPr>
          <p:cNvPr id="609" name="Google Shape;609;p30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efficiency</a:t>
            </a: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4" name="Google Shape;614;p30"/>
          <p:cNvCxnSpPr>
            <a:stCxn id="610" idx="3"/>
            <a:endCxn id="612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2" idx="2"/>
            <a:endCxn id="611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30"/>
          <p:cNvCxnSpPr>
            <a:stCxn id="611" idx="3"/>
            <a:endCxn id="613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7" name="Google Shape;617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8" name="Google Shape;618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4" name="Google Shape;624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30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32" name="Google Shape;632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0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38" name="Google Shape;638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1F266A91-D2DF-BB6D-3717-52F53F23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5" y="1868575"/>
            <a:ext cx="1446800" cy="10851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CBF1B3FA-5166-48BF-91DC-149C1367A23D}"/>
              </a:ext>
            </a:extLst>
          </p:cNvPr>
          <p:cNvSpPr/>
          <p:nvPr/>
        </p:nvSpPr>
        <p:spPr>
          <a:xfrm>
            <a:off x="5782876" y="1868575"/>
            <a:ext cx="2531850" cy="1085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0D395B7-2520-4C64-C1C6-F3D1E3BEB3C3}"/>
              </a:ext>
            </a:extLst>
          </p:cNvPr>
          <p:cNvCxnSpPr/>
          <p:nvPr/>
        </p:nvCxnSpPr>
        <p:spPr>
          <a:xfrm>
            <a:off x="6867925" y="1868575"/>
            <a:ext cx="0" cy="108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Persona</a:t>
            </a:r>
            <a:endParaRPr sz="3000"/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5364787" y="1260133"/>
            <a:ext cx="26556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</a:t>
            </a:r>
            <a:r>
              <a:rPr lang="en" err="1"/>
              <a:t>Wouter</a:t>
            </a:r>
            <a:endParaRPr/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5172937" y="2105510"/>
            <a:ext cx="3039300" cy="2193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Wouter</a:t>
            </a:r>
            <a:r>
              <a:rPr lang="en-GB"/>
              <a:t> lives in </a:t>
            </a:r>
            <a:r>
              <a:rPr lang="en-GB" err="1"/>
              <a:t>Maarheeze</a:t>
            </a:r>
            <a:r>
              <a:rPr lang="en-GB"/>
              <a:t> and has an assignment at </a:t>
            </a:r>
            <a:r>
              <a:rPr lang="en-GB" err="1"/>
              <a:t>Alliander</a:t>
            </a:r>
            <a:r>
              <a:rPr lang="en-GB"/>
              <a:t> in Arnhem.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Roads that contribute to this persona are the A2, A50, A15 and A325.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1783325" y="1761196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8399842" y="4019716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93ACF-6650-1B35-A4A3-C0A5C30CC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5325" y="1426677"/>
            <a:ext cx="2581635" cy="30960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1420811" y="1742775"/>
            <a:ext cx="384295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 Approach</a:t>
            </a: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>
            <a:stCxn id="69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fbeelding 3" descr="Afbeelding met tekenfilm, tekening, illustratie, Kinderkunst&#10;&#10;Automatisch gegenereerde beschrijving">
            <a:extLst>
              <a:ext uri="{FF2B5EF4-FFF2-40B4-BE49-F238E27FC236}">
                <a16:creationId xmlns:a16="http://schemas.microsoft.com/office/drawing/2014/main" id="{A3AFCCAB-31AB-DBCF-4054-02E86FA14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5" y="1870200"/>
            <a:ext cx="1482337" cy="1083475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CE4EF186-8524-B1AB-CEAC-EEE119E28450}"/>
              </a:ext>
            </a:extLst>
          </p:cNvPr>
          <p:cNvSpPr/>
          <p:nvPr/>
        </p:nvSpPr>
        <p:spPr>
          <a:xfrm>
            <a:off x="5782876" y="1868575"/>
            <a:ext cx="2567386" cy="1085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CB6CE26-C229-BA1D-E191-5F2769D2EE65}"/>
              </a:ext>
            </a:extLst>
          </p:cNvPr>
          <p:cNvCxnSpPr/>
          <p:nvPr/>
        </p:nvCxnSpPr>
        <p:spPr>
          <a:xfrm>
            <a:off x="6867925" y="1868575"/>
            <a:ext cx="0" cy="1085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801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67017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Approach?</a:t>
            </a:r>
            <a:endParaRPr sz="3000"/>
          </a:p>
        </p:txBody>
      </p:sp>
      <p:sp>
        <p:nvSpPr>
          <p:cNvPr id="1255" name="Google Shape;1255;p45"/>
          <p:cNvSpPr txBox="1">
            <a:spLocks noGrp="1"/>
          </p:cNvSpPr>
          <p:nvPr>
            <p:ph type="ctrTitle" idx="2"/>
          </p:nvPr>
        </p:nvSpPr>
        <p:spPr>
          <a:xfrm>
            <a:off x="3076398" y="1825339"/>
            <a:ext cx="2598919" cy="639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/>
              <a:t>Scraping Data from the internet</a:t>
            </a:r>
            <a:endParaRPr sz="1800"/>
          </a:p>
        </p:txBody>
      </p:sp>
      <p:sp>
        <p:nvSpPr>
          <p:cNvPr id="1256" name="Google Shape;1256;p45"/>
          <p:cNvSpPr txBox="1">
            <a:spLocks noGrp="1"/>
          </p:cNvSpPr>
          <p:nvPr>
            <p:ph type="ctrTitle"/>
          </p:nvPr>
        </p:nvSpPr>
        <p:spPr>
          <a:xfrm>
            <a:off x="534692" y="1822875"/>
            <a:ext cx="221592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Tackle the problem from multiple angles.</a:t>
            </a:r>
            <a:endParaRPr lang="tr-TR" sz="1800"/>
          </a:p>
        </p:txBody>
      </p:sp>
      <p:sp>
        <p:nvSpPr>
          <p:cNvPr id="1260" name="Google Shape;1260;p45"/>
          <p:cNvSpPr txBox="1">
            <a:spLocks noGrp="1"/>
          </p:cNvSpPr>
          <p:nvPr>
            <p:ph type="subTitle" idx="5"/>
          </p:nvPr>
        </p:nvSpPr>
        <p:spPr>
          <a:xfrm>
            <a:off x="682383" y="5311403"/>
            <a:ext cx="1881300" cy="585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Route data</a:t>
            </a:r>
            <a:endParaRPr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653970" y="2919432"/>
            <a:ext cx="1748909" cy="960534"/>
            <a:chOff x="2534925" y="2231825"/>
            <a:chExt cx="889350" cy="488475"/>
          </a:xfrm>
        </p:grpSpPr>
        <p:sp>
          <p:nvSpPr>
            <p:cNvPr id="1262" name="Google Shape;1262;p45"/>
            <p:cNvSpPr/>
            <p:nvPr/>
          </p:nvSpPr>
          <p:spPr>
            <a:xfrm>
              <a:off x="3334150" y="2674775"/>
              <a:ext cx="90125" cy="21125"/>
            </a:xfrm>
            <a:custGeom>
              <a:avLst/>
              <a:gdLst/>
              <a:ahLst/>
              <a:cxnLst/>
              <a:rect l="l" t="t" r="r" b="b"/>
              <a:pathLst>
                <a:path w="3605" h="845" extrusionOk="0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534925" y="2656800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3327850" y="2589525"/>
              <a:ext cx="90750" cy="31150"/>
            </a:xfrm>
            <a:custGeom>
              <a:avLst/>
              <a:gdLst/>
              <a:ahLst/>
              <a:cxnLst/>
              <a:rect l="l" t="t" r="r" b="b"/>
              <a:pathLst>
                <a:path w="3630" h="1246" extrusionOk="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544075" y="2571875"/>
              <a:ext cx="90125" cy="34100"/>
            </a:xfrm>
            <a:custGeom>
              <a:avLst/>
              <a:gdLst/>
              <a:ahLst/>
              <a:cxnLst/>
              <a:rect l="l" t="t" r="r" b="b"/>
              <a:pathLst>
                <a:path w="3605" h="1364" extrusionOk="0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308325" y="2507375"/>
              <a:ext cx="87900" cy="45050"/>
            </a:xfrm>
            <a:custGeom>
              <a:avLst/>
              <a:gdLst/>
              <a:ahLst/>
              <a:cxnLst/>
              <a:rect l="l" t="t" r="r" b="b"/>
              <a:pathLst>
                <a:path w="3516" h="1802" extrusionOk="0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569900" y="2490675"/>
              <a:ext cx="86650" cy="47800"/>
            </a:xfrm>
            <a:custGeom>
              <a:avLst/>
              <a:gdLst/>
              <a:ahLst/>
              <a:cxnLst/>
              <a:rect l="l" t="t" r="r" b="b"/>
              <a:pathLst>
                <a:path w="3466" h="1912" extrusionOk="0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3276175" y="2431275"/>
              <a:ext cx="81625" cy="57700"/>
            </a:xfrm>
            <a:custGeom>
              <a:avLst/>
              <a:gdLst/>
              <a:ahLst/>
              <a:cxnLst/>
              <a:rect l="l" t="t" r="r" b="b"/>
              <a:pathLst>
                <a:path w="3265" h="2308" extrusionOk="0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2611475" y="2416250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3232400" y="2364300"/>
              <a:ext cx="72475" cy="68850"/>
            </a:xfrm>
            <a:custGeom>
              <a:avLst/>
              <a:gdLst/>
              <a:ahLst/>
              <a:cxnLst/>
              <a:rect l="l" t="t" r="r" b="b"/>
              <a:pathLst>
                <a:path w="2899" h="2754" extrusionOk="0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2667250" y="2351575"/>
              <a:ext cx="70275" cy="70725"/>
            </a:xfrm>
            <a:custGeom>
              <a:avLst/>
              <a:gdLst/>
              <a:ahLst/>
              <a:cxnLst/>
              <a:rect l="l" t="t" r="r" b="b"/>
              <a:pathLst>
                <a:path w="2811" h="2829" extrusionOk="0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3178200" y="2308875"/>
              <a:ext cx="62400" cy="78050"/>
            </a:xfrm>
            <a:custGeom>
              <a:avLst/>
              <a:gdLst/>
              <a:ahLst/>
              <a:cxnLst/>
              <a:rect l="l" t="t" r="r" b="b"/>
              <a:pathLst>
                <a:path w="2496" h="3122" extrusionOk="0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2733725" y="2298900"/>
              <a:ext cx="60175" cy="79600"/>
            </a:xfrm>
            <a:custGeom>
              <a:avLst/>
              <a:gdLst/>
              <a:ahLst/>
              <a:cxnLst/>
              <a:rect l="l" t="t" r="r" b="b"/>
              <a:pathLst>
                <a:path w="2407" h="3184" extrusionOk="0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116150" y="2267350"/>
              <a:ext cx="49800" cy="84650"/>
            </a:xfrm>
            <a:custGeom>
              <a:avLst/>
              <a:gdLst/>
              <a:ahLst/>
              <a:cxnLst/>
              <a:rect l="l" t="t" r="r" b="b"/>
              <a:pathLst>
                <a:path w="1992" h="3386" extrusionOk="0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2809950" y="2260450"/>
              <a:ext cx="48225" cy="85700"/>
            </a:xfrm>
            <a:custGeom>
              <a:avLst/>
              <a:gdLst/>
              <a:ahLst/>
              <a:cxnLst/>
              <a:rect l="l" t="t" r="r" b="b"/>
              <a:pathLst>
                <a:path w="1929" h="3428" extrusionOk="0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048725" y="2241100"/>
              <a:ext cx="35950" cy="88625"/>
            </a:xfrm>
            <a:custGeom>
              <a:avLst/>
              <a:gdLst/>
              <a:ahLst/>
              <a:cxnLst/>
              <a:rect l="l" t="t" r="r" b="b"/>
              <a:pathLst>
                <a:path w="1438" h="3545" extrusionOk="0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892475" y="2237650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78800" y="2231825"/>
              <a:ext cx="19875" cy="89825"/>
            </a:xfrm>
            <a:custGeom>
              <a:avLst/>
              <a:gdLst/>
              <a:ahLst/>
              <a:cxnLst/>
              <a:rect l="l" t="t" r="r" b="b"/>
              <a:pathLst>
                <a:path w="795" h="3593" extrusionOk="0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32775" y="2646625"/>
              <a:ext cx="86700" cy="73675"/>
            </a:xfrm>
            <a:custGeom>
              <a:avLst/>
              <a:gdLst/>
              <a:ahLst/>
              <a:cxnLst/>
              <a:rect l="l" t="t" r="r" b="b"/>
              <a:pathLst>
                <a:path w="3468" h="2947" extrusionOk="0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2970300" y="2433775"/>
              <a:ext cx="26475" cy="263375"/>
            </a:xfrm>
            <a:custGeom>
              <a:avLst/>
              <a:gdLst/>
              <a:ahLst/>
              <a:cxnLst/>
              <a:rect l="l" t="t" r="r" b="b"/>
              <a:pathLst>
                <a:path w="1059" h="10535" extrusionOk="0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5"/>
          <p:cNvGrpSpPr/>
          <p:nvPr/>
        </p:nvGrpSpPr>
        <p:grpSpPr>
          <a:xfrm>
            <a:off x="686691" y="2912563"/>
            <a:ext cx="1751366" cy="974273"/>
            <a:chOff x="4811600" y="2231525"/>
            <a:chExt cx="890600" cy="495450"/>
          </a:xfrm>
        </p:grpSpPr>
        <p:sp>
          <p:nvSpPr>
            <p:cNvPr id="1302" name="Google Shape;1302;p45"/>
            <p:cNvSpPr/>
            <p:nvPr/>
          </p:nvSpPr>
          <p:spPr>
            <a:xfrm>
              <a:off x="5604200" y="2591000"/>
              <a:ext cx="90750" cy="31025"/>
            </a:xfrm>
            <a:custGeom>
              <a:avLst/>
              <a:gdLst/>
              <a:ahLst/>
              <a:cxnLst/>
              <a:rect l="l" t="t" r="r" b="b"/>
              <a:pathLst>
                <a:path w="3630" h="1241" extrusionOk="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4820100" y="2573450"/>
              <a:ext cx="90450" cy="34100"/>
            </a:xfrm>
            <a:custGeom>
              <a:avLst/>
              <a:gdLst/>
              <a:ahLst/>
              <a:cxnLst/>
              <a:rect l="l" t="t" r="r" b="b"/>
              <a:pathLst>
                <a:path w="3618" h="1364" extrusionOk="0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5584675" y="2508700"/>
              <a:ext cx="87900" cy="45000"/>
            </a:xfrm>
            <a:custGeom>
              <a:avLst/>
              <a:gdLst/>
              <a:ahLst/>
              <a:cxnLst/>
              <a:rect l="l" t="t" r="r" b="b"/>
              <a:pathLst>
                <a:path w="3516" h="1800" extrusionOk="0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4845925" y="2492075"/>
              <a:ext cx="86975" cy="47975"/>
            </a:xfrm>
            <a:custGeom>
              <a:avLst/>
              <a:gdLst/>
              <a:ahLst/>
              <a:cxnLst/>
              <a:rect l="l" t="t" r="r" b="b"/>
              <a:pathLst>
                <a:path w="3479" h="1919" extrusionOk="0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5552225" y="2432700"/>
              <a:ext cx="81925" cy="57850"/>
            </a:xfrm>
            <a:custGeom>
              <a:avLst/>
              <a:gdLst/>
              <a:ahLst/>
              <a:cxnLst/>
              <a:rect l="l" t="t" r="r" b="b"/>
              <a:pathLst>
                <a:path w="3277" h="2314" extrusionOk="0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4887825" y="2417825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5508425" y="2365875"/>
              <a:ext cx="72800" cy="68850"/>
            </a:xfrm>
            <a:custGeom>
              <a:avLst/>
              <a:gdLst/>
              <a:ahLst/>
              <a:cxnLst/>
              <a:rect l="l" t="t" r="r" b="b"/>
              <a:pathLst>
                <a:path w="2912" h="2754" extrusionOk="0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4943275" y="2353000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454250" y="2310450"/>
              <a:ext cx="62400" cy="77925"/>
            </a:xfrm>
            <a:custGeom>
              <a:avLst/>
              <a:gdLst/>
              <a:ahLst/>
              <a:cxnLst/>
              <a:rect l="l" t="t" r="r" b="b"/>
              <a:pathLst>
                <a:path w="2496" h="3117" extrusionOk="0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010075" y="2300475"/>
              <a:ext cx="60175" cy="79300"/>
            </a:xfrm>
            <a:custGeom>
              <a:avLst/>
              <a:gdLst/>
              <a:ahLst/>
              <a:cxnLst/>
              <a:rect l="l" t="t" r="r" b="b"/>
              <a:pathLst>
                <a:path w="2407" h="3172" extrusionOk="0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392175" y="2268775"/>
              <a:ext cx="49800" cy="84550"/>
            </a:xfrm>
            <a:custGeom>
              <a:avLst/>
              <a:gdLst/>
              <a:ahLst/>
              <a:cxnLst/>
              <a:rect l="l" t="t" r="r" b="b"/>
              <a:pathLst>
                <a:path w="1992" h="3382" extrusionOk="0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085975" y="2261900"/>
              <a:ext cx="47275" cy="85675"/>
            </a:xfrm>
            <a:custGeom>
              <a:avLst/>
              <a:gdLst/>
              <a:ahLst/>
              <a:cxnLst/>
              <a:rect l="l" t="t" r="r" b="b"/>
              <a:pathLst>
                <a:path w="1891" h="3427" extrusionOk="0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324775" y="2242575"/>
              <a:ext cx="35625" cy="88725"/>
            </a:xfrm>
            <a:custGeom>
              <a:avLst/>
              <a:gdLst/>
              <a:ahLst/>
              <a:cxnLst/>
              <a:rect l="l" t="t" r="r" b="b"/>
              <a:pathLst>
                <a:path w="1425" h="3549" extrusionOk="0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168825" y="2239225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252000" y="2231525"/>
              <a:ext cx="19875" cy="90125"/>
            </a:xfrm>
            <a:custGeom>
              <a:avLst/>
              <a:gdLst/>
              <a:ahLst/>
              <a:cxnLst/>
              <a:rect l="l" t="t" r="r" b="b"/>
              <a:pathLst>
                <a:path w="795" h="3605" extrusionOk="0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5218300" y="2653400"/>
              <a:ext cx="95775" cy="73575"/>
            </a:xfrm>
            <a:custGeom>
              <a:avLst/>
              <a:gdLst/>
              <a:ahLst/>
              <a:cxnLst/>
              <a:rect l="l" t="t" r="r" b="b"/>
              <a:pathLst>
                <a:path w="3831" h="2943" extrusionOk="0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5122200" y="2485750"/>
              <a:ext cx="158175" cy="217850"/>
            </a:xfrm>
            <a:custGeom>
              <a:avLst/>
              <a:gdLst/>
              <a:ahLst/>
              <a:cxnLst/>
              <a:rect l="l" t="t" r="r" b="b"/>
              <a:pathLst>
                <a:path w="6327" h="8714" extrusionOk="0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5612075" y="2674425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4811600" y="2666250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256;p45">
            <a:extLst>
              <a:ext uri="{FF2B5EF4-FFF2-40B4-BE49-F238E27FC236}">
                <a16:creationId xmlns:a16="http://schemas.microsoft.com/office/drawing/2014/main" id="{7CF52F25-E6F2-75BD-B238-B17C8506BB18}"/>
              </a:ext>
            </a:extLst>
          </p:cNvPr>
          <p:cNvSpPr txBox="1">
            <a:spLocks/>
          </p:cNvSpPr>
          <p:nvPr/>
        </p:nvSpPr>
        <p:spPr>
          <a:xfrm>
            <a:off x="5913277" y="1827802"/>
            <a:ext cx="3237249" cy="63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1800"/>
              <a:t>Exploring different Machine Learning Models</a:t>
            </a:r>
          </a:p>
        </p:txBody>
      </p:sp>
      <p:grpSp>
        <p:nvGrpSpPr>
          <p:cNvPr id="29" name="Google Shape;1301;p45">
            <a:extLst>
              <a:ext uri="{FF2B5EF4-FFF2-40B4-BE49-F238E27FC236}">
                <a16:creationId xmlns:a16="http://schemas.microsoft.com/office/drawing/2014/main" id="{BF44F43E-58B1-2D7E-58AD-726DDFC82740}"/>
              </a:ext>
            </a:extLst>
          </p:cNvPr>
          <p:cNvGrpSpPr/>
          <p:nvPr/>
        </p:nvGrpSpPr>
        <p:grpSpPr>
          <a:xfrm>
            <a:off x="6618791" y="2912565"/>
            <a:ext cx="1751366" cy="974269"/>
            <a:chOff x="4811600" y="2231525"/>
            <a:chExt cx="890600" cy="495450"/>
          </a:xfrm>
        </p:grpSpPr>
        <p:sp>
          <p:nvSpPr>
            <p:cNvPr id="30" name="Google Shape;1302;p45">
              <a:extLst>
                <a:ext uri="{FF2B5EF4-FFF2-40B4-BE49-F238E27FC236}">
                  <a16:creationId xmlns:a16="http://schemas.microsoft.com/office/drawing/2014/main" id="{D2681288-2DA1-4862-6447-738B90A4EC34}"/>
                </a:ext>
              </a:extLst>
            </p:cNvPr>
            <p:cNvSpPr/>
            <p:nvPr/>
          </p:nvSpPr>
          <p:spPr>
            <a:xfrm>
              <a:off x="5604200" y="2591000"/>
              <a:ext cx="90750" cy="31025"/>
            </a:xfrm>
            <a:custGeom>
              <a:avLst/>
              <a:gdLst/>
              <a:ahLst/>
              <a:cxnLst/>
              <a:rect l="l" t="t" r="r" b="b"/>
              <a:pathLst>
                <a:path w="3630" h="1241" extrusionOk="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03;p45">
              <a:extLst>
                <a:ext uri="{FF2B5EF4-FFF2-40B4-BE49-F238E27FC236}">
                  <a16:creationId xmlns:a16="http://schemas.microsoft.com/office/drawing/2014/main" id="{B6AE5B3D-0766-1561-BD09-198AA81746FB}"/>
                </a:ext>
              </a:extLst>
            </p:cNvPr>
            <p:cNvSpPr/>
            <p:nvPr/>
          </p:nvSpPr>
          <p:spPr>
            <a:xfrm>
              <a:off x="4820100" y="2573450"/>
              <a:ext cx="90450" cy="34100"/>
            </a:xfrm>
            <a:custGeom>
              <a:avLst/>
              <a:gdLst/>
              <a:ahLst/>
              <a:cxnLst/>
              <a:rect l="l" t="t" r="r" b="b"/>
              <a:pathLst>
                <a:path w="3618" h="1364" extrusionOk="0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04;p45">
              <a:extLst>
                <a:ext uri="{FF2B5EF4-FFF2-40B4-BE49-F238E27FC236}">
                  <a16:creationId xmlns:a16="http://schemas.microsoft.com/office/drawing/2014/main" id="{E91F8551-ED97-4776-7527-4FC9EB8CCEBF}"/>
                </a:ext>
              </a:extLst>
            </p:cNvPr>
            <p:cNvSpPr/>
            <p:nvPr/>
          </p:nvSpPr>
          <p:spPr>
            <a:xfrm>
              <a:off x="5584675" y="2508700"/>
              <a:ext cx="87900" cy="45000"/>
            </a:xfrm>
            <a:custGeom>
              <a:avLst/>
              <a:gdLst/>
              <a:ahLst/>
              <a:cxnLst/>
              <a:rect l="l" t="t" r="r" b="b"/>
              <a:pathLst>
                <a:path w="3516" h="1800" extrusionOk="0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05;p45">
              <a:extLst>
                <a:ext uri="{FF2B5EF4-FFF2-40B4-BE49-F238E27FC236}">
                  <a16:creationId xmlns:a16="http://schemas.microsoft.com/office/drawing/2014/main" id="{38EFFE4A-C482-21C6-86E1-E16FB1BC9A8F}"/>
                </a:ext>
              </a:extLst>
            </p:cNvPr>
            <p:cNvSpPr/>
            <p:nvPr/>
          </p:nvSpPr>
          <p:spPr>
            <a:xfrm>
              <a:off x="4845925" y="2492075"/>
              <a:ext cx="86975" cy="47975"/>
            </a:xfrm>
            <a:custGeom>
              <a:avLst/>
              <a:gdLst/>
              <a:ahLst/>
              <a:cxnLst/>
              <a:rect l="l" t="t" r="r" b="b"/>
              <a:pathLst>
                <a:path w="3479" h="1919" extrusionOk="0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06;p45">
              <a:extLst>
                <a:ext uri="{FF2B5EF4-FFF2-40B4-BE49-F238E27FC236}">
                  <a16:creationId xmlns:a16="http://schemas.microsoft.com/office/drawing/2014/main" id="{F0DEEFFE-C2DF-3ED8-62C9-0CA4CC51DA4E}"/>
                </a:ext>
              </a:extLst>
            </p:cNvPr>
            <p:cNvSpPr/>
            <p:nvPr/>
          </p:nvSpPr>
          <p:spPr>
            <a:xfrm>
              <a:off x="5552225" y="2432700"/>
              <a:ext cx="81925" cy="57850"/>
            </a:xfrm>
            <a:custGeom>
              <a:avLst/>
              <a:gdLst/>
              <a:ahLst/>
              <a:cxnLst/>
              <a:rect l="l" t="t" r="r" b="b"/>
              <a:pathLst>
                <a:path w="3277" h="2314" extrusionOk="0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07;p45">
              <a:extLst>
                <a:ext uri="{FF2B5EF4-FFF2-40B4-BE49-F238E27FC236}">
                  <a16:creationId xmlns:a16="http://schemas.microsoft.com/office/drawing/2014/main" id="{F6F1B3C4-A9AD-1BFD-7CAA-C47E4FB2EB21}"/>
                </a:ext>
              </a:extLst>
            </p:cNvPr>
            <p:cNvSpPr/>
            <p:nvPr/>
          </p:nvSpPr>
          <p:spPr>
            <a:xfrm>
              <a:off x="4887825" y="2417825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08;p45">
              <a:extLst>
                <a:ext uri="{FF2B5EF4-FFF2-40B4-BE49-F238E27FC236}">
                  <a16:creationId xmlns:a16="http://schemas.microsoft.com/office/drawing/2014/main" id="{9C623573-0EE9-2D94-44A5-ED7BD5D07AA1}"/>
                </a:ext>
              </a:extLst>
            </p:cNvPr>
            <p:cNvSpPr/>
            <p:nvPr/>
          </p:nvSpPr>
          <p:spPr>
            <a:xfrm>
              <a:off x="5508425" y="2365875"/>
              <a:ext cx="72800" cy="68850"/>
            </a:xfrm>
            <a:custGeom>
              <a:avLst/>
              <a:gdLst/>
              <a:ahLst/>
              <a:cxnLst/>
              <a:rect l="l" t="t" r="r" b="b"/>
              <a:pathLst>
                <a:path w="2912" h="2754" extrusionOk="0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09;p45">
              <a:extLst>
                <a:ext uri="{FF2B5EF4-FFF2-40B4-BE49-F238E27FC236}">
                  <a16:creationId xmlns:a16="http://schemas.microsoft.com/office/drawing/2014/main" id="{AAE8D2BA-71BA-7044-6F65-5D6F36A4AA0C}"/>
                </a:ext>
              </a:extLst>
            </p:cNvPr>
            <p:cNvSpPr/>
            <p:nvPr/>
          </p:nvSpPr>
          <p:spPr>
            <a:xfrm>
              <a:off x="4943275" y="2353000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10;p45">
              <a:extLst>
                <a:ext uri="{FF2B5EF4-FFF2-40B4-BE49-F238E27FC236}">
                  <a16:creationId xmlns:a16="http://schemas.microsoft.com/office/drawing/2014/main" id="{01D607A9-FB1F-0931-1E81-86799DBB82A0}"/>
                </a:ext>
              </a:extLst>
            </p:cNvPr>
            <p:cNvSpPr/>
            <p:nvPr/>
          </p:nvSpPr>
          <p:spPr>
            <a:xfrm>
              <a:off x="5454250" y="2310450"/>
              <a:ext cx="62400" cy="77925"/>
            </a:xfrm>
            <a:custGeom>
              <a:avLst/>
              <a:gdLst/>
              <a:ahLst/>
              <a:cxnLst/>
              <a:rect l="l" t="t" r="r" b="b"/>
              <a:pathLst>
                <a:path w="2496" h="3117" extrusionOk="0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11;p45">
              <a:extLst>
                <a:ext uri="{FF2B5EF4-FFF2-40B4-BE49-F238E27FC236}">
                  <a16:creationId xmlns:a16="http://schemas.microsoft.com/office/drawing/2014/main" id="{73FB1A67-F301-7FBE-914B-35C174AFF82D}"/>
                </a:ext>
              </a:extLst>
            </p:cNvPr>
            <p:cNvSpPr/>
            <p:nvPr/>
          </p:nvSpPr>
          <p:spPr>
            <a:xfrm>
              <a:off x="5010075" y="2300475"/>
              <a:ext cx="60175" cy="79300"/>
            </a:xfrm>
            <a:custGeom>
              <a:avLst/>
              <a:gdLst/>
              <a:ahLst/>
              <a:cxnLst/>
              <a:rect l="l" t="t" r="r" b="b"/>
              <a:pathLst>
                <a:path w="2407" h="3172" extrusionOk="0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12;p45">
              <a:extLst>
                <a:ext uri="{FF2B5EF4-FFF2-40B4-BE49-F238E27FC236}">
                  <a16:creationId xmlns:a16="http://schemas.microsoft.com/office/drawing/2014/main" id="{D9BD38BE-818E-2D1A-4F0E-905E47D40584}"/>
                </a:ext>
              </a:extLst>
            </p:cNvPr>
            <p:cNvSpPr/>
            <p:nvPr/>
          </p:nvSpPr>
          <p:spPr>
            <a:xfrm>
              <a:off x="5392175" y="2268775"/>
              <a:ext cx="49800" cy="84550"/>
            </a:xfrm>
            <a:custGeom>
              <a:avLst/>
              <a:gdLst/>
              <a:ahLst/>
              <a:cxnLst/>
              <a:rect l="l" t="t" r="r" b="b"/>
              <a:pathLst>
                <a:path w="1992" h="3382" extrusionOk="0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13;p45">
              <a:extLst>
                <a:ext uri="{FF2B5EF4-FFF2-40B4-BE49-F238E27FC236}">
                  <a16:creationId xmlns:a16="http://schemas.microsoft.com/office/drawing/2014/main" id="{A16E39E5-431C-E5FA-E857-782F924F9954}"/>
                </a:ext>
              </a:extLst>
            </p:cNvPr>
            <p:cNvSpPr/>
            <p:nvPr/>
          </p:nvSpPr>
          <p:spPr>
            <a:xfrm>
              <a:off x="5085975" y="2261900"/>
              <a:ext cx="47275" cy="85675"/>
            </a:xfrm>
            <a:custGeom>
              <a:avLst/>
              <a:gdLst/>
              <a:ahLst/>
              <a:cxnLst/>
              <a:rect l="l" t="t" r="r" b="b"/>
              <a:pathLst>
                <a:path w="1891" h="3427" extrusionOk="0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14;p45">
              <a:extLst>
                <a:ext uri="{FF2B5EF4-FFF2-40B4-BE49-F238E27FC236}">
                  <a16:creationId xmlns:a16="http://schemas.microsoft.com/office/drawing/2014/main" id="{CA8193CA-0453-27A6-F3C7-0D6D010371C2}"/>
                </a:ext>
              </a:extLst>
            </p:cNvPr>
            <p:cNvSpPr/>
            <p:nvPr/>
          </p:nvSpPr>
          <p:spPr>
            <a:xfrm>
              <a:off x="5324775" y="2242575"/>
              <a:ext cx="35625" cy="88725"/>
            </a:xfrm>
            <a:custGeom>
              <a:avLst/>
              <a:gdLst/>
              <a:ahLst/>
              <a:cxnLst/>
              <a:rect l="l" t="t" r="r" b="b"/>
              <a:pathLst>
                <a:path w="1425" h="3549" extrusionOk="0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15;p45">
              <a:extLst>
                <a:ext uri="{FF2B5EF4-FFF2-40B4-BE49-F238E27FC236}">
                  <a16:creationId xmlns:a16="http://schemas.microsoft.com/office/drawing/2014/main" id="{DCBCF3F7-07A2-2C5F-7815-5464657EB224}"/>
                </a:ext>
              </a:extLst>
            </p:cNvPr>
            <p:cNvSpPr/>
            <p:nvPr/>
          </p:nvSpPr>
          <p:spPr>
            <a:xfrm>
              <a:off x="5168825" y="2239225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16;p45">
              <a:extLst>
                <a:ext uri="{FF2B5EF4-FFF2-40B4-BE49-F238E27FC236}">
                  <a16:creationId xmlns:a16="http://schemas.microsoft.com/office/drawing/2014/main" id="{27B89F51-9180-5E1B-FFF7-EA4AEED26579}"/>
                </a:ext>
              </a:extLst>
            </p:cNvPr>
            <p:cNvSpPr/>
            <p:nvPr/>
          </p:nvSpPr>
          <p:spPr>
            <a:xfrm>
              <a:off x="5252000" y="2231525"/>
              <a:ext cx="19875" cy="90125"/>
            </a:xfrm>
            <a:custGeom>
              <a:avLst/>
              <a:gdLst/>
              <a:ahLst/>
              <a:cxnLst/>
              <a:rect l="l" t="t" r="r" b="b"/>
              <a:pathLst>
                <a:path w="795" h="3605" extrusionOk="0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17;p45">
              <a:extLst>
                <a:ext uri="{FF2B5EF4-FFF2-40B4-BE49-F238E27FC236}">
                  <a16:creationId xmlns:a16="http://schemas.microsoft.com/office/drawing/2014/main" id="{11A040D2-B598-177E-9A61-7DE3D42813FC}"/>
                </a:ext>
              </a:extLst>
            </p:cNvPr>
            <p:cNvSpPr/>
            <p:nvPr/>
          </p:nvSpPr>
          <p:spPr>
            <a:xfrm>
              <a:off x="5218300" y="2653400"/>
              <a:ext cx="95775" cy="73575"/>
            </a:xfrm>
            <a:custGeom>
              <a:avLst/>
              <a:gdLst/>
              <a:ahLst/>
              <a:cxnLst/>
              <a:rect l="l" t="t" r="r" b="b"/>
              <a:pathLst>
                <a:path w="3831" h="2943" extrusionOk="0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18;p45">
              <a:extLst>
                <a:ext uri="{FF2B5EF4-FFF2-40B4-BE49-F238E27FC236}">
                  <a16:creationId xmlns:a16="http://schemas.microsoft.com/office/drawing/2014/main" id="{70852501-A484-E003-7103-5EF3D262EBDE}"/>
                </a:ext>
              </a:extLst>
            </p:cNvPr>
            <p:cNvSpPr/>
            <p:nvPr/>
          </p:nvSpPr>
          <p:spPr>
            <a:xfrm rot="4419141">
              <a:off x="5287616" y="2453349"/>
              <a:ext cx="158180" cy="217842"/>
            </a:xfrm>
            <a:custGeom>
              <a:avLst/>
              <a:gdLst/>
              <a:ahLst/>
              <a:cxnLst/>
              <a:rect l="l" t="t" r="r" b="b"/>
              <a:pathLst>
                <a:path w="6327" h="8714" extrusionOk="0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19;p45">
              <a:extLst>
                <a:ext uri="{FF2B5EF4-FFF2-40B4-BE49-F238E27FC236}">
                  <a16:creationId xmlns:a16="http://schemas.microsoft.com/office/drawing/2014/main" id="{098E1C93-E15A-D63B-8846-510BDF2C4A3F}"/>
                </a:ext>
              </a:extLst>
            </p:cNvPr>
            <p:cNvSpPr/>
            <p:nvPr/>
          </p:nvSpPr>
          <p:spPr>
            <a:xfrm>
              <a:off x="5612075" y="2674425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20;p45">
              <a:extLst>
                <a:ext uri="{FF2B5EF4-FFF2-40B4-BE49-F238E27FC236}">
                  <a16:creationId xmlns:a16="http://schemas.microsoft.com/office/drawing/2014/main" id="{BB4BB33A-8C71-7716-1E54-D75DF3F32782}"/>
                </a:ext>
              </a:extLst>
            </p:cNvPr>
            <p:cNvSpPr/>
            <p:nvPr/>
          </p:nvSpPr>
          <p:spPr>
            <a:xfrm>
              <a:off x="4811600" y="2666250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Ekran Gösterisi (16:9)</PresentationFormat>
  <Slides>40</Slides>
  <Notes>21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1" baseType="lpstr">
      <vt:lpstr>Data Science Consulting by Slidesgo</vt:lpstr>
      <vt:lpstr>Final Presentation Purpurea</vt:lpstr>
      <vt:lpstr>Contents</vt:lpstr>
      <vt:lpstr>Domain Understanding</vt:lpstr>
      <vt:lpstr>The Goal of our Model</vt:lpstr>
      <vt:lpstr>Desired results of this project</vt:lpstr>
      <vt:lpstr>Persona</vt:lpstr>
      <vt:lpstr>Our Persona</vt:lpstr>
      <vt:lpstr>Analytic Approach</vt:lpstr>
      <vt:lpstr>Our Approach?</vt:lpstr>
      <vt:lpstr>TomTom dataset</vt:lpstr>
      <vt:lpstr>PowerPoint Sunusu</vt:lpstr>
      <vt:lpstr>Tom Tom data</vt:lpstr>
      <vt:lpstr>Employee Routes</vt:lpstr>
      <vt:lpstr>Data Cleaning and Pre-processing</vt:lpstr>
      <vt:lpstr>First steps</vt:lpstr>
      <vt:lpstr>PowerPoint Sunusu</vt:lpstr>
      <vt:lpstr>Impact of Weather Conditions on Time Differences </vt:lpstr>
      <vt:lpstr>Weather and Non-Weather-Related Incidents</vt:lpstr>
      <vt:lpstr>Top Most Common Causes of Traffic Incidents</vt:lpstr>
      <vt:lpstr>Reasons for Traffic Incidents by Waiting Time</vt:lpstr>
      <vt:lpstr>128,286</vt:lpstr>
      <vt:lpstr>Distribution of Time Categories</vt:lpstr>
      <vt:lpstr>Time Difference Distribution</vt:lpstr>
      <vt:lpstr>Incidents Heat-Map</vt:lpstr>
      <vt:lpstr>Machine Learning Methodology</vt:lpstr>
      <vt:lpstr>Routes to Client Office</vt:lpstr>
      <vt:lpstr>PowerPoint Sunusu</vt:lpstr>
      <vt:lpstr>Evaluation and Results</vt:lpstr>
      <vt:lpstr>PowerPoint Sunusu</vt:lpstr>
      <vt:lpstr>PowerPoint Sunusu</vt:lpstr>
      <vt:lpstr>PowerPoint Sunusu</vt:lpstr>
      <vt:lpstr>Comparison Between ML Algorithms</vt:lpstr>
      <vt:lpstr>Why XGBoost ?</vt:lpstr>
      <vt:lpstr>PowerPoint Sunusu</vt:lpstr>
      <vt:lpstr>Demo Time </vt:lpstr>
      <vt:lpstr>Conclusion</vt:lpstr>
      <vt:lpstr>Our model </vt:lpstr>
      <vt:lpstr>Future Plan to Improve Work</vt:lpstr>
      <vt:lpstr>Things to improve in this model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Purpurea</dc:title>
  <dc:creator>Daniela Botnari</dc:creator>
  <cp:revision>4</cp:revision>
  <dcterms:modified xsi:type="dcterms:W3CDTF">2024-06-14T08:05:03Z</dcterms:modified>
</cp:coreProperties>
</file>